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7" r:id="rId3"/>
    <p:sldId id="259" r:id="rId4"/>
    <p:sldId id="258" r:id="rId5"/>
    <p:sldId id="260" r:id="rId6"/>
    <p:sldId id="261" r:id="rId7"/>
    <p:sldId id="262" r:id="rId8"/>
    <p:sldId id="263" r:id="rId9"/>
    <p:sldId id="264" r:id="rId10"/>
    <p:sldId id="270" r:id="rId11"/>
    <p:sldId id="265" r:id="rId12"/>
    <p:sldId id="266" r:id="rId13"/>
    <p:sldId id="267" r:id="rId14"/>
    <p:sldId id="271" r:id="rId15"/>
    <p:sldId id="269" r:id="rId16"/>
  </p:sldIdLst>
  <p:sldSz cx="9906000" cy="6858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a:srgbClr val="0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395" autoAdjust="0"/>
  </p:normalViewPr>
  <p:slideViewPr>
    <p:cSldViewPr snapToGrid="0">
      <p:cViewPr varScale="1">
        <p:scale>
          <a:sx n="110" d="100"/>
          <a:sy n="110" d="100"/>
        </p:scale>
        <p:origin x="952" y="17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02075" y="1"/>
            <a:ext cx="2984500" cy="501650"/>
          </a:xfrm>
          <a:prstGeom prst="rect">
            <a:avLst/>
          </a:prstGeom>
        </p:spPr>
        <p:txBody>
          <a:bodyPr vert="horz" lIns="91440" tIns="45720" rIns="91440" bIns="45720" rtlCol="0"/>
          <a:lstStyle>
            <a:lvl1pPr algn="r">
              <a:defRPr sz="1200"/>
            </a:lvl1pPr>
          </a:lstStyle>
          <a:p>
            <a:fld id="{E23B975D-D945-4F65-B4F4-540663BA3D06}" type="datetimeFigureOut">
              <a:rPr lang="en-GB" smtClean="0"/>
              <a:t>06/12/2023</a:t>
            </a:fld>
            <a:endParaRPr lang="en-GB"/>
          </a:p>
        </p:txBody>
      </p:sp>
      <p:sp>
        <p:nvSpPr>
          <p:cNvPr id="4" name="Footer Placeholder 3"/>
          <p:cNvSpPr>
            <a:spLocks noGrp="1"/>
          </p:cNvSpPr>
          <p:nvPr>
            <p:ph type="ftr" sz="quarter" idx="2"/>
          </p:nvPr>
        </p:nvSpPr>
        <p:spPr>
          <a:xfrm>
            <a:off x="0" y="9517064"/>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02075" y="9517064"/>
            <a:ext cx="2984500" cy="501650"/>
          </a:xfrm>
          <a:prstGeom prst="rect">
            <a:avLst/>
          </a:prstGeom>
        </p:spPr>
        <p:txBody>
          <a:bodyPr vert="horz" lIns="91440" tIns="45720" rIns="91440" bIns="45720" rtlCol="0" anchor="b"/>
          <a:lstStyle>
            <a:lvl1pPr algn="r">
              <a:defRPr sz="1200"/>
            </a:lvl1pPr>
          </a:lstStyle>
          <a:p>
            <a:fld id="{5FC89CB6-BDA1-463D-88FF-75693CA5C4CF}" type="slidenum">
              <a:rPr lang="en-GB" smtClean="0"/>
              <a:t>‹#›</a:t>
            </a:fld>
            <a:endParaRPr lang="en-GB"/>
          </a:p>
        </p:txBody>
      </p:sp>
    </p:spTree>
    <p:extLst>
      <p:ext uri="{BB962C8B-B14F-4D97-AF65-F5344CB8AC3E}">
        <p14:creationId xmlns:p14="http://schemas.microsoft.com/office/powerpoint/2010/main" val="32355166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DED8E4-E0C7-4923-9B44-888453417FEB}"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85140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ED8E4-E0C7-4923-9B44-888453417FEB}"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3891239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ED8E4-E0C7-4923-9B44-888453417FEB}"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340179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DED8E4-E0C7-4923-9B44-888453417FEB}"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3465409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DED8E4-E0C7-4923-9B44-888453417FEB}"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86441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DED8E4-E0C7-4923-9B44-888453417FEB}"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352799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DED8E4-E0C7-4923-9B44-888453417FEB}" type="datetimeFigureOut">
              <a:rPr lang="en-GB" smtClean="0"/>
              <a:t>06/12/2023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54421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DED8E4-E0C7-4923-9B44-888453417FEB}" type="datetimeFigureOut">
              <a:rPr lang="en-GB" smtClean="0"/>
              <a:t>06/12/2023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324305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ED8E4-E0C7-4923-9B44-888453417FEB}" type="datetimeFigureOut">
              <a:rPr lang="en-GB" smtClean="0"/>
              <a:t>06/12/2023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84190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DED8E4-E0C7-4923-9B44-888453417FEB}"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200094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DED8E4-E0C7-4923-9B44-888453417FEB}"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00A15B-5841-4CED-9924-919AA2892141}" type="slidenum">
              <a:rPr lang="en-GB" smtClean="0"/>
              <a:t>‹#›</a:t>
            </a:fld>
            <a:endParaRPr lang="en-GB"/>
          </a:p>
        </p:txBody>
      </p:sp>
    </p:spTree>
    <p:extLst>
      <p:ext uri="{BB962C8B-B14F-4D97-AF65-F5344CB8AC3E}">
        <p14:creationId xmlns:p14="http://schemas.microsoft.com/office/powerpoint/2010/main" val="150803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ED8E4-E0C7-4923-9B44-888453417FEB}" type="datetimeFigureOut">
              <a:rPr lang="en-GB" smtClean="0"/>
              <a:t>06/12/2023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0A15B-5841-4CED-9924-919AA2892141}" type="slidenum">
              <a:rPr lang="en-GB" smtClean="0"/>
              <a:t>‹#›</a:t>
            </a:fld>
            <a:endParaRPr lang="en-GB"/>
          </a:p>
        </p:txBody>
      </p:sp>
    </p:spTree>
    <p:extLst>
      <p:ext uri="{BB962C8B-B14F-4D97-AF65-F5344CB8AC3E}">
        <p14:creationId xmlns:p14="http://schemas.microsoft.com/office/powerpoint/2010/main" val="2834346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85768" y="226516"/>
            <a:ext cx="5300625" cy="92768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37148" rIns="74295" bIns="37148" numCol="1" anchor="t" anchorCtr="0" compatLnSpc="1">
            <a:prstTxWarp prst="textNoShape">
              <a:avLst/>
            </a:prstTxWarp>
          </a:bodyPr>
          <a:lstStyle/>
          <a:p>
            <a:pPr defTabSz="742950" eaLnBrk="0" fontAlgn="base" hangingPunct="0">
              <a:spcBef>
                <a:spcPct val="0"/>
              </a:spcBef>
              <a:spcAft>
                <a:spcPts val="650"/>
              </a:spcAft>
            </a:pPr>
            <a:r>
              <a:rPr lang="en-GB" altLang="en-US" sz="4388" b="1" dirty="0">
                <a:solidFill>
                  <a:srgbClr val="000080"/>
                </a:solidFill>
                <a:latin typeface="Arial Black" panose="020B0A04020102020204" pitchFamily="34" charset="0"/>
              </a:rPr>
              <a:t>northgate</a:t>
            </a:r>
            <a:endParaRPr lang="en-US" altLang="en-US" sz="3250" dirty="0">
              <a:latin typeface="Arial" panose="020B0604020202020204" pitchFamily="34" charset="0"/>
            </a:endParaRPr>
          </a:p>
        </p:txBody>
      </p:sp>
      <p:sp>
        <p:nvSpPr>
          <p:cNvPr id="5" name="Text Box 3"/>
          <p:cNvSpPr txBox="1">
            <a:spLocks noChangeArrowheads="1"/>
          </p:cNvSpPr>
          <p:nvPr/>
        </p:nvSpPr>
        <p:spPr bwMode="auto">
          <a:xfrm>
            <a:off x="3171204" y="617452"/>
            <a:ext cx="378097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37148" rIns="74295" bIns="37148" numCol="1" anchor="t" anchorCtr="0" compatLnSpc="1">
            <a:prstTxWarp prst="textNoShape">
              <a:avLst/>
            </a:prstTxWarp>
          </a:bodyPr>
          <a:lstStyle/>
          <a:p>
            <a:pPr defTabSz="742950" eaLnBrk="0" fontAlgn="base" hangingPunct="0">
              <a:spcBef>
                <a:spcPct val="0"/>
              </a:spcBef>
              <a:spcAft>
                <a:spcPts val="650"/>
              </a:spcAft>
            </a:pPr>
            <a:endParaRPr lang="en-GB" altLang="en-US" sz="650" i="1" dirty="0">
              <a:solidFill>
                <a:srgbClr val="000080"/>
              </a:solidFill>
              <a:latin typeface="Arial" panose="020B0604020202020204" pitchFamily="34" charset="0"/>
            </a:endParaRPr>
          </a:p>
          <a:p>
            <a:pPr defTabSz="742950" eaLnBrk="0" fontAlgn="base" hangingPunct="0">
              <a:spcBef>
                <a:spcPct val="0"/>
              </a:spcBef>
              <a:spcAft>
                <a:spcPts val="650"/>
              </a:spcAft>
            </a:pPr>
            <a:r>
              <a:rPr lang="en-GB" altLang="en-US" sz="3250" i="1" dirty="0">
                <a:solidFill>
                  <a:srgbClr val="000080"/>
                </a:solidFill>
                <a:latin typeface="Arial" panose="020B0604020202020204" pitchFamily="34" charset="0"/>
              </a:rPr>
              <a:t>PRACTICE</a:t>
            </a:r>
            <a:endParaRPr lang="en-US" altLang="en-US" sz="3575" dirty="0">
              <a:latin typeface="Arial" panose="020B0604020202020204" pitchFamily="34" charset="0"/>
            </a:endParaRPr>
          </a:p>
        </p:txBody>
      </p:sp>
      <p:sp>
        <p:nvSpPr>
          <p:cNvPr id="6" name="Text Box 4"/>
          <p:cNvSpPr txBox="1">
            <a:spLocks noChangeArrowheads="1"/>
          </p:cNvSpPr>
          <p:nvPr/>
        </p:nvSpPr>
        <p:spPr bwMode="auto">
          <a:xfrm>
            <a:off x="7045720" y="411251"/>
            <a:ext cx="2491890" cy="981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37148" rIns="74295" bIns="37148" numCol="1" anchor="t" anchorCtr="0" compatLnSpc="1">
            <a:prstTxWarp prst="textNoShape">
              <a:avLst/>
            </a:prstTxWarp>
          </a:bodyPr>
          <a:lstStyle/>
          <a:p>
            <a:pPr defTabSz="742950" eaLnBrk="0" fontAlgn="base" hangingPunct="0">
              <a:spcBef>
                <a:spcPct val="0"/>
              </a:spcBef>
              <a:spcAft>
                <a:spcPts val="650"/>
              </a:spcAft>
            </a:pPr>
            <a:r>
              <a:rPr lang="en-GB" altLang="en-US" sz="1050" dirty="0">
                <a:solidFill>
                  <a:srgbClr val="000080"/>
                </a:solidFill>
                <a:latin typeface="Calibri" panose="020F0502020204030204" pitchFamily="34" charset="0"/>
              </a:rPr>
              <a:t>Anchor Meadow Health Centre</a:t>
            </a:r>
          </a:p>
          <a:p>
            <a:pPr defTabSz="742950" eaLnBrk="0" fontAlgn="base" hangingPunct="0">
              <a:spcBef>
                <a:spcPct val="0"/>
              </a:spcBef>
              <a:spcAft>
                <a:spcPts val="650"/>
              </a:spcAft>
            </a:pPr>
            <a:r>
              <a:rPr lang="en-GB" altLang="en-US" sz="1050" dirty="0">
                <a:solidFill>
                  <a:srgbClr val="000080"/>
                </a:solidFill>
                <a:latin typeface="Calibri" panose="020F0502020204030204" pitchFamily="34" charset="0"/>
              </a:rPr>
              <a:t>Westfield Drive</a:t>
            </a:r>
          </a:p>
          <a:p>
            <a:pPr defTabSz="742950" eaLnBrk="0" fontAlgn="base" hangingPunct="0">
              <a:spcBef>
                <a:spcPct val="0"/>
              </a:spcBef>
              <a:spcAft>
                <a:spcPts val="650"/>
              </a:spcAft>
            </a:pPr>
            <a:r>
              <a:rPr lang="en-GB" altLang="en-US" sz="1050" dirty="0">
                <a:solidFill>
                  <a:srgbClr val="000080"/>
                </a:solidFill>
                <a:latin typeface="Calibri" panose="020F0502020204030204" pitchFamily="34" charset="0"/>
              </a:rPr>
              <a:t>Aldridge Walsall WS9 8AJ</a:t>
            </a:r>
          </a:p>
          <a:p>
            <a:pPr defTabSz="742950" eaLnBrk="0" fontAlgn="base" hangingPunct="0">
              <a:spcBef>
                <a:spcPct val="0"/>
              </a:spcBef>
              <a:spcAft>
                <a:spcPts val="650"/>
              </a:spcAft>
            </a:pPr>
            <a:r>
              <a:rPr lang="en-GB" altLang="en-US" sz="1050" b="1" dirty="0" err="1">
                <a:solidFill>
                  <a:srgbClr val="000080"/>
                </a:solidFill>
                <a:latin typeface="Calibri" panose="020F0502020204030204" pitchFamily="34" charset="0"/>
              </a:rPr>
              <a:t>tel</a:t>
            </a:r>
            <a:r>
              <a:rPr lang="en-GB" altLang="en-US" sz="1050" b="1" dirty="0">
                <a:solidFill>
                  <a:srgbClr val="000080"/>
                </a:solidFill>
                <a:latin typeface="Calibri" panose="020F0502020204030204" pitchFamily="34" charset="0"/>
              </a:rPr>
              <a:t>: </a:t>
            </a:r>
            <a:r>
              <a:rPr lang="en-GB" altLang="en-US" sz="1050" dirty="0">
                <a:solidFill>
                  <a:srgbClr val="000080"/>
                </a:solidFill>
                <a:latin typeface="Calibri" panose="020F0502020204030204" pitchFamily="34" charset="0"/>
              </a:rPr>
              <a:t>01922 450900 </a:t>
            </a:r>
            <a:r>
              <a:rPr lang="en-GB" altLang="en-US" sz="1050" b="1" dirty="0">
                <a:solidFill>
                  <a:srgbClr val="000080"/>
                </a:solidFill>
                <a:latin typeface="Calibri" panose="020F0502020204030204" pitchFamily="34" charset="0"/>
              </a:rPr>
              <a:t>fax: </a:t>
            </a:r>
            <a:r>
              <a:rPr lang="en-GB" altLang="en-US" sz="1050" dirty="0">
                <a:solidFill>
                  <a:srgbClr val="000080"/>
                </a:solidFill>
                <a:latin typeface="Calibri" panose="020F0502020204030204" pitchFamily="34" charset="0"/>
              </a:rPr>
              <a:t>01922 450910</a:t>
            </a:r>
            <a:endParaRPr lang="en-US" altLang="en-US" sz="2000" dirty="0">
              <a:latin typeface="Arial" panose="020B0604020202020204" pitchFamily="34" charset="0"/>
            </a:endParaRPr>
          </a:p>
        </p:txBody>
      </p:sp>
      <p:sp>
        <p:nvSpPr>
          <p:cNvPr id="7" name="Rectangle 6"/>
          <p:cNvSpPr/>
          <p:nvPr/>
        </p:nvSpPr>
        <p:spPr>
          <a:xfrm>
            <a:off x="2365939" y="1610306"/>
            <a:ext cx="4741298" cy="317459"/>
          </a:xfrm>
          <a:prstGeom prst="rect">
            <a:avLst/>
          </a:prstGeom>
        </p:spPr>
        <p:txBody>
          <a:bodyPr wrap="none">
            <a:spAutoFit/>
          </a:bodyPr>
          <a:lstStyle/>
          <a:p>
            <a:pPr algn="ctr"/>
            <a:r>
              <a:rPr lang="en-GB" sz="1463" dirty="0">
                <a:solidFill>
                  <a:srgbClr val="000080"/>
                </a:solidFill>
                <a:latin typeface="Tahoma" panose="020B0604030504040204" pitchFamily="34" charset="0"/>
                <a:ea typeface="Times New Roman" panose="02020603050405020304" pitchFamily="18" charset="0"/>
              </a:rPr>
              <a:t>Dr F E </a:t>
            </a:r>
            <a:r>
              <a:rPr lang="en-GB" sz="1463" dirty="0" err="1">
                <a:solidFill>
                  <a:srgbClr val="000080"/>
                </a:solidFill>
                <a:latin typeface="Tahoma" panose="020B0604030504040204" pitchFamily="34" charset="0"/>
                <a:ea typeface="Times New Roman" panose="02020603050405020304" pitchFamily="18" charset="0"/>
              </a:rPr>
              <a:t>Bolliger</a:t>
            </a:r>
            <a:r>
              <a:rPr lang="en-GB" sz="1463" dirty="0">
                <a:solidFill>
                  <a:srgbClr val="000080"/>
                </a:solidFill>
                <a:latin typeface="Tahoma" panose="020B0604030504040204" pitchFamily="34" charset="0"/>
                <a:ea typeface="Times New Roman" panose="02020603050405020304" pitchFamily="18" charset="0"/>
              </a:rPr>
              <a:t>, Dr B Sarai, Dr D </a:t>
            </a:r>
            <a:r>
              <a:rPr lang="en-GB" sz="1463" dirty="0" err="1">
                <a:solidFill>
                  <a:srgbClr val="000080"/>
                </a:solidFill>
                <a:latin typeface="Tahoma" panose="020B0604030504040204" pitchFamily="34" charset="0"/>
                <a:ea typeface="Times New Roman" panose="02020603050405020304" pitchFamily="18" charset="0"/>
              </a:rPr>
              <a:t>Gakhal</a:t>
            </a:r>
            <a:r>
              <a:rPr lang="en-GB" sz="1463" dirty="0">
                <a:solidFill>
                  <a:srgbClr val="000080"/>
                </a:solidFill>
                <a:latin typeface="Tahoma" panose="020B0604030504040204" pitchFamily="34" charset="0"/>
                <a:ea typeface="Times New Roman" panose="02020603050405020304" pitchFamily="18" charset="0"/>
              </a:rPr>
              <a:t> and Dr K </a:t>
            </a:r>
            <a:r>
              <a:rPr lang="en-GB" sz="1463" dirty="0" err="1">
                <a:solidFill>
                  <a:srgbClr val="000080"/>
                </a:solidFill>
                <a:latin typeface="Tahoma" panose="020B0604030504040204" pitchFamily="34" charset="0"/>
                <a:ea typeface="Times New Roman" panose="02020603050405020304" pitchFamily="18" charset="0"/>
              </a:rPr>
              <a:t>Hayer</a:t>
            </a:r>
            <a:endParaRPr lang="en-GB" sz="2275" i="1" dirty="0">
              <a:latin typeface="Tahoma" panose="020B0604030504040204" pitchFamily="34" charset="0"/>
              <a:ea typeface="Times New Roman" panose="02020603050405020304" pitchFamily="18" charset="0"/>
            </a:endParaRPr>
          </a:p>
        </p:txBody>
      </p:sp>
      <p:cxnSp>
        <p:nvCxnSpPr>
          <p:cNvPr id="9" name="Straight Connector 8">
            <a:extLst>
              <a:ext uri="{C183D7F6-B498-43B3-948B-1728B52AA6E4}">
                <adec:decorative xmlns:adec="http://schemas.microsoft.com/office/drawing/2017/decorative" val="1"/>
              </a:ext>
            </a:extLst>
          </p:cNvPr>
          <p:cNvCxnSpPr/>
          <p:nvPr/>
        </p:nvCxnSpPr>
        <p:spPr>
          <a:xfrm>
            <a:off x="1692395" y="1487218"/>
            <a:ext cx="6160878" cy="0"/>
          </a:xfrm>
          <a:prstGeom prst="line">
            <a:avLst/>
          </a:prstGeom>
          <a:ln>
            <a:solidFill>
              <a:srgbClr val="000080"/>
            </a:solidFill>
          </a:ln>
        </p:spPr>
        <p:style>
          <a:lnRef idx="1">
            <a:schemeClr val="accent1"/>
          </a:lnRef>
          <a:fillRef idx="0">
            <a:schemeClr val="accent1"/>
          </a:fillRef>
          <a:effectRef idx="0">
            <a:schemeClr val="accent1"/>
          </a:effectRef>
          <a:fontRef idx="minor">
            <a:schemeClr val="tx1"/>
          </a:fontRef>
        </p:style>
      </p:cxnSp>
      <p:sp>
        <p:nvSpPr>
          <p:cNvPr id="10" name="Rectangle 6">
            <a:extLst>
              <a:ext uri="{C183D7F6-B498-43B3-948B-1728B52AA6E4}">
                <adec:decorative xmlns:adec="http://schemas.microsoft.com/office/drawing/2017/decorative" val="1"/>
              </a:ext>
            </a:extLst>
          </p:cNvPr>
          <p:cNvSpPr>
            <a:spLocks noChangeArrowheads="1"/>
          </p:cNvSpPr>
          <p:nvPr/>
        </p:nvSpPr>
        <p:spPr bwMode="auto">
          <a:xfrm>
            <a:off x="-828864" y="2651501"/>
            <a:ext cx="4814807" cy="300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4295" tIns="37148" rIns="74295" bIns="37148" numCol="1" anchor="ctr" anchorCtr="0" compatLnSpc="1">
            <a:prstTxWarp prst="textNoShape">
              <a:avLst/>
            </a:prstTxWarp>
            <a:spAutoFit/>
          </a:bodyPr>
          <a:lstStyle/>
          <a:p>
            <a:endParaRPr lang="en-GB" sz="1463"/>
          </a:p>
        </p:txBody>
      </p:sp>
      <p:pic>
        <p:nvPicPr>
          <p:cNvPr id="1029"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318896" y="2080178"/>
            <a:ext cx="5485586" cy="1750604"/>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266066" y="4115931"/>
            <a:ext cx="7591245" cy="2554545"/>
          </a:xfrm>
          <a:prstGeom prst="rect">
            <a:avLst/>
          </a:prstGeom>
        </p:spPr>
        <p:txBody>
          <a:bodyPr wrap="square">
            <a:spAutoFit/>
          </a:bodyPr>
          <a:lstStyle/>
          <a:p>
            <a:pPr algn="ctr"/>
            <a:r>
              <a:rPr lang="en-GB" sz="3200" dirty="0">
                <a:solidFill>
                  <a:srgbClr val="003087"/>
                </a:solidFill>
                <a:latin typeface="Arial" panose="020B0604020202020204" pitchFamily="34" charset="0"/>
                <a:ea typeface="Amiri" panose="00000500000000000000" pitchFamily="2" charset="-78"/>
                <a:cs typeface="Arial" panose="020B0604020202020204" pitchFamily="34" charset="0"/>
              </a:rPr>
              <a:t>Seats are separated at 2 meters apart</a:t>
            </a:r>
          </a:p>
          <a:p>
            <a:pPr algn="ctr"/>
            <a:endParaRPr lang="en-GB" sz="3200" dirty="0">
              <a:solidFill>
                <a:srgbClr val="003087"/>
              </a:solidFill>
              <a:latin typeface="Arial" panose="020B0604020202020204" pitchFamily="34" charset="0"/>
              <a:ea typeface="Amiri" panose="00000500000000000000" pitchFamily="2" charset="-78"/>
              <a:cs typeface="Arial" panose="020B0604020202020204" pitchFamily="34" charset="0"/>
            </a:endParaRPr>
          </a:p>
          <a:p>
            <a:pPr algn="ctr"/>
            <a:r>
              <a:rPr lang="en-GB" sz="3200" dirty="0">
                <a:solidFill>
                  <a:srgbClr val="003087"/>
                </a:solidFill>
                <a:latin typeface="Arial" panose="020B0604020202020204" pitchFamily="34" charset="0"/>
                <a:ea typeface="Amiri" panose="00000500000000000000" pitchFamily="2" charset="-78"/>
                <a:cs typeface="Arial" panose="020B0604020202020204" pitchFamily="34" charset="0"/>
              </a:rPr>
              <a:t>The room is ventilated</a:t>
            </a:r>
          </a:p>
          <a:p>
            <a:pPr algn="ctr"/>
            <a:endParaRPr lang="en-GB" sz="3200" dirty="0">
              <a:solidFill>
                <a:srgbClr val="003087"/>
              </a:solidFill>
              <a:latin typeface="Arial" panose="020B0604020202020204" pitchFamily="34" charset="0"/>
              <a:ea typeface="Amiri" panose="00000500000000000000" pitchFamily="2" charset="-78"/>
              <a:cs typeface="Arial" panose="020B0604020202020204" pitchFamily="34" charset="0"/>
            </a:endParaRPr>
          </a:p>
          <a:p>
            <a:pPr algn="ctr"/>
            <a:r>
              <a:rPr lang="en-GB" sz="3200" dirty="0">
                <a:solidFill>
                  <a:srgbClr val="003087"/>
                </a:solidFill>
                <a:latin typeface="Arial" panose="020B0604020202020204" pitchFamily="34" charset="0"/>
                <a:ea typeface="Amiri" panose="00000500000000000000" pitchFamily="2" charset="-78"/>
                <a:cs typeface="Arial" panose="020B0604020202020204" pitchFamily="34" charset="0"/>
              </a:rPr>
              <a:t>Masks are not mandatory</a:t>
            </a:r>
            <a:endParaRPr lang="en-GB" sz="4400" i="1" dirty="0">
              <a:solidFill>
                <a:srgbClr val="003087"/>
              </a:solidFill>
              <a:latin typeface="Arial" panose="020B0604020202020204" pitchFamily="34" charset="0"/>
              <a:ea typeface="Amiri" panose="00000500000000000000" pitchFamily="2" charset="-78"/>
              <a:cs typeface="Arial" panose="020B0604020202020204" pitchFamily="34" charset="0"/>
            </a:endParaRPr>
          </a:p>
        </p:txBody>
      </p:sp>
      <p:sp>
        <p:nvSpPr>
          <p:cNvPr id="2" name="Title 1">
            <a:extLst>
              <a:ext uri="{FF2B5EF4-FFF2-40B4-BE49-F238E27FC236}">
                <a16:creationId xmlns:a16="http://schemas.microsoft.com/office/drawing/2014/main" id="{71B86AAF-D2BB-4643-98B3-1B7EC582914D}"/>
              </a:ext>
            </a:extLst>
          </p:cNvPr>
          <p:cNvSpPr>
            <a:spLocks noGrp="1"/>
          </p:cNvSpPr>
          <p:nvPr>
            <p:ph type="ctrTitle"/>
          </p:nvPr>
        </p:nvSpPr>
        <p:spPr>
          <a:xfrm>
            <a:off x="742950" y="-2387600"/>
            <a:ext cx="8420100" cy="2387600"/>
          </a:xfrm>
        </p:spPr>
        <p:txBody>
          <a:bodyPr vert="horz" lIns="91440" tIns="45720" rIns="91440" bIns="45720" rtlCol="0" anchor="b">
            <a:normAutofit/>
          </a:bodyPr>
          <a:lstStyle/>
          <a:p>
            <a:r>
              <a:rPr lang="en-US" dirty="0"/>
              <a:t>Slide 1</a:t>
            </a:r>
            <a:endParaRPr lang="en-GB" dirty="0"/>
          </a:p>
        </p:txBody>
      </p:sp>
    </p:spTree>
    <p:extLst>
      <p:ext uri="{BB962C8B-B14F-4D97-AF65-F5344CB8AC3E}">
        <p14:creationId xmlns:p14="http://schemas.microsoft.com/office/powerpoint/2010/main" val="116009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atient triage form"/>
          <p:cNvPicPr/>
          <p:nvPr/>
        </p:nvPicPr>
        <p:blipFill rotWithShape="1">
          <a:blip r:embed="rId2" cstate="email">
            <a:extLst>
              <a:ext uri="{28A0092B-C50C-407E-A947-70E740481C1C}">
                <a14:useLocalDpi xmlns:a14="http://schemas.microsoft.com/office/drawing/2010/main"/>
              </a:ext>
            </a:extLst>
          </a:blip>
          <a:srcRect/>
          <a:stretch/>
        </p:blipFill>
        <p:spPr bwMode="auto">
          <a:xfrm>
            <a:off x="0" y="210517"/>
            <a:ext cx="4942935" cy="6526713"/>
          </a:xfrm>
          <a:prstGeom prst="rect">
            <a:avLst/>
          </a:prstGeom>
          <a:ln>
            <a:noFill/>
          </a:ln>
          <a:extLst>
            <a:ext uri="{53640926-AAD7-44D8-BBD7-CCE9431645EC}">
              <a14:shadowObscured xmlns:a14="http://schemas.microsoft.com/office/drawing/2010/main"/>
            </a:ext>
          </a:extLst>
        </p:spPr>
      </p:pic>
      <p:pic>
        <p:nvPicPr>
          <p:cNvPr id="5" name="Picture 4" descr="Patient triage form"/>
          <p:cNvPicPr/>
          <p:nvPr/>
        </p:nvPicPr>
        <p:blipFill rotWithShape="1">
          <a:blip r:embed="rId3" cstate="email">
            <a:extLst>
              <a:ext uri="{28A0092B-C50C-407E-A947-70E740481C1C}">
                <a14:useLocalDpi xmlns:a14="http://schemas.microsoft.com/office/drawing/2010/main"/>
              </a:ext>
            </a:extLst>
          </a:blip>
          <a:srcRect/>
          <a:stretch/>
        </p:blipFill>
        <p:spPr bwMode="auto">
          <a:xfrm>
            <a:off x="5055079" y="210518"/>
            <a:ext cx="4546121" cy="6587098"/>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6193766" y="6273225"/>
            <a:ext cx="2112204" cy="584775"/>
          </a:xfrm>
          <a:prstGeom prst="rect">
            <a:avLst/>
          </a:prstGeom>
        </p:spPr>
        <p:txBody>
          <a:bodyPr wrap="square">
            <a:spAutoFit/>
          </a:bodyPr>
          <a:lstStyle/>
          <a:p>
            <a:pPr algn="ctr">
              <a:spcAft>
                <a:spcPts val="0"/>
              </a:spcAft>
            </a:pPr>
            <a:r>
              <a:rPr lang="en-GB" sz="3200" b="1" dirty="0">
                <a:solidFill>
                  <a:srgbClr val="003087"/>
                </a:solidFill>
                <a:latin typeface="Calibri" panose="020F0502020204030204" pitchFamily="34" charset="0"/>
                <a:ea typeface="Times New Roman" panose="02020603050405020304" pitchFamily="18" charset="0"/>
                <a:cs typeface="Times New Roman" panose="02020603050405020304" pitchFamily="18" charset="0"/>
              </a:rPr>
              <a:t>Questions? </a:t>
            </a:r>
          </a:p>
        </p:txBody>
      </p:sp>
      <p:sp>
        <p:nvSpPr>
          <p:cNvPr id="2" name="Title 1">
            <a:extLst>
              <a:ext uri="{FF2B5EF4-FFF2-40B4-BE49-F238E27FC236}">
                <a16:creationId xmlns:a16="http://schemas.microsoft.com/office/drawing/2014/main" id="{8B515FD6-9FEF-4067-8E44-CAE86514DEBE}"/>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10</a:t>
            </a:r>
            <a:endParaRPr lang="en-GB" dirty="0"/>
          </a:p>
        </p:txBody>
      </p:sp>
    </p:spTree>
    <p:extLst>
      <p:ext uri="{BB962C8B-B14F-4D97-AF65-F5344CB8AC3E}">
        <p14:creationId xmlns:p14="http://schemas.microsoft.com/office/powerpoint/2010/main" val="1256580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792" y="2450703"/>
            <a:ext cx="9144000" cy="1200329"/>
          </a:xfrm>
          <a:prstGeom prst="rect">
            <a:avLst/>
          </a:prstGeom>
        </p:spPr>
        <p:txBody>
          <a:bodyPr wrap="square">
            <a:spAutoFit/>
          </a:bodyPr>
          <a:lstStyle/>
          <a:p>
            <a:pPr algn="ctr"/>
            <a:r>
              <a:rPr lang="en-GB" sz="2400" dirty="0">
                <a:solidFill>
                  <a:srgbClr val="003087"/>
                </a:solidFill>
                <a:latin typeface="Arial" panose="020B0604020202020204" pitchFamily="34" charset="0"/>
                <a:ea typeface="Arial" panose="020B0604020202020204" pitchFamily="34" charset="0"/>
              </a:rPr>
              <a:t>Recruitment drive for PPG Members</a:t>
            </a:r>
          </a:p>
          <a:p>
            <a:endParaRPr lang="en-GB" sz="2400" dirty="0">
              <a:solidFill>
                <a:srgbClr val="003087"/>
              </a:solidFill>
              <a:latin typeface="Arial" panose="020B0604020202020204" pitchFamily="34" charset="0"/>
            </a:endParaRPr>
          </a:p>
          <a:p>
            <a:pPr algn="ctr"/>
            <a:r>
              <a:rPr lang="en-GB" sz="2400" b="1" dirty="0">
                <a:solidFill>
                  <a:srgbClr val="003087"/>
                </a:solidFill>
                <a:latin typeface="Arial" panose="020B0604020202020204" pitchFamily="34" charset="0"/>
              </a:rPr>
              <a:t>Group discussion</a:t>
            </a:r>
            <a:endParaRPr lang="en-GB" sz="2400" b="1" dirty="0">
              <a:solidFill>
                <a:srgbClr val="003087"/>
              </a:solidFill>
            </a:endParaRPr>
          </a:p>
        </p:txBody>
      </p:sp>
      <p:sp>
        <p:nvSpPr>
          <p:cNvPr id="2" name="Title 1">
            <a:extLst>
              <a:ext uri="{FF2B5EF4-FFF2-40B4-BE49-F238E27FC236}">
                <a16:creationId xmlns:a16="http://schemas.microsoft.com/office/drawing/2014/main" id="{D3A33374-FA41-48F8-91C0-29E0059A9232}"/>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11</a:t>
            </a:r>
            <a:endParaRPr lang="en-GB" dirty="0"/>
          </a:p>
        </p:txBody>
      </p:sp>
    </p:spTree>
    <p:extLst>
      <p:ext uri="{BB962C8B-B14F-4D97-AF65-F5344CB8AC3E}">
        <p14:creationId xmlns:p14="http://schemas.microsoft.com/office/powerpoint/2010/main" val="513935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50201" y="268220"/>
            <a:ext cx="644728" cy="461665"/>
          </a:xfrm>
          <a:prstGeom prst="rect">
            <a:avLst/>
          </a:prstGeom>
        </p:spPr>
        <p:txBody>
          <a:bodyPr wrap="none">
            <a:spAutoFit/>
          </a:bodyPr>
          <a:lstStyle/>
          <a:p>
            <a:r>
              <a:rPr lang="en-GB" sz="2400" b="1" dirty="0">
                <a:solidFill>
                  <a:srgbClr val="003087"/>
                </a:solidFill>
                <a:latin typeface="Arial" panose="020B0604020202020204" pitchFamily="34" charset="0"/>
                <a:ea typeface="Arial" panose="020B0604020202020204" pitchFamily="34" charset="0"/>
              </a:rPr>
              <a:t>Flu</a:t>
            </a:r>
            <a:endParaRPr lang="en-GB" sz="2400" b="1" dirty="0">
              <a:solidFill>
                <a:srgbClr val="003087"/>
              </a:solidFill>
            </a:endParaRPr>
          </a:p>
        </p:txBody>
      </p:sp>
      <p:sp>
        <p:nvSpPr>
          <p:cNvPr id="6" name="TextBox 5">
            <a:extLst>
              <a:ext uri="{C183D7F6-B498-43B3-948B-1728B52AA6E4}">
                <adec:decorative xmlns:adec="http://schemas.microsoft.com/office/drawing/2017/decorative" val="1"/>
              </a:ext>
            </a:extLst>
          </p:cNvPr>
          <p:cNvSpPr txBox="1"/>
          <p:nvPr/>
        </p:nvSpPr>
        <p:spPr>
          <a:xfrm>
            <a:off x="1052423" y="992038"/>
            <a:ext cx="7789652" cy="4218317"/>
          </a:xfrm>
          <a:prstGeom prst="rect">
            <a:avLst/>
          </a:prstGeom>
          <a:noFill/>
        </p:spPr>
        <p:txBody>
          <a:bodyPr wrap="square" rtlCol="0">
            <a:spAutoFit/>
          </a:bodyPr>
          <a:lstStyle/>
          <a:p>
            <a:endParaRPr lang="en-GB" dirty="0"/>
          </a:p>
        </p:txBody>
      </p:sp>
      <p:sp>
        <p:nvSpPr>
          <p:cNvPr id="2" name="TextBox 1"/>
          <p:cNvSpPr txBox="1"/>
          <p:nvPr/>
        </p:nvSpPr>
        <p:spPr>
          <a:xfrm>
            <a:off x="181155" y="1086928"/>
            <a:ext cx="9652958" cy="4678204"/>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rgbClr val="003087"/>
                </a:solidFill>
              </a:rPr>
              <a:t>Originally NHS England instructed all practices to run flu clinics from central hubs</a:t>
            </a:r>
          </a:p>
          <a:p>
            <a:r>
              <a:rPr lang="en-GB" sz="2000" dirty="0">
                <a:solidFill>
                  <a:srgbClr val="003087"/>
                </a:solidFill>
              </a:rPr>
              <a:t> </a:t>
            </a:r>
          </a:p>
          <a:p>
            <a:pPr marL="285750" indent="-285750">
              <a:buFont typeface="Arial" panose="020B0604020202020204" pitchFamily="34" charset="0"/>
              <a:buChar char="•"/>
            </a:pPr>
            <a:r>
              <a:rPr lang="en-GB" sz="2000" dirty="0">
                <a:solidFill>
                  <a:srgbClr val="003087"/>
                </a:solidFill>
              </a:rPr>
              <a:t>The reason for this was to give the flu jab along side the covid booster </a:t>
            </a:r>
          </a:p>
          <a:p>
            <a:pPr marL="285750" indent="-285750">
              <a:buFont typeface="Arial" panose="020B0604020202020204" pitchFamily="34" charset="0"/>
              <a:buChar char="•"/>
            </a:pPr>
            <a:endParaRPr lang="en-GB" sz="2000" dirty="0">
              <a:solidFill>
                <a:srgbClr val="003087"/>
              </a:solidFill>
            </a:endParaRPr>
          </a:p>
          <a:p>
            <a:pPr marL="285750" indent="-285750">
              <a:buFont typeface="Arial" panose="020B0604020202020204" pitchFamily="34" charset="0"/>
              <a:buChar char="•"/>
            </a:pPr>
            <a:r>
              <a:rPr lang="en-GB" sz="2000" dirty="0">
                <a:solidFill>
                  <a:srgbClr val="003087"/>
                </a:solidFill>
              </a:rPr>
              <a:t>There has been a delay getting the covid booster and practices will now do some flu clinics in practice </a:t>
            </a:r>
          </a:p>
          <a:p>
            <a:pPr marL="285750" indent="-285750">
              <a:buFont typeface="Arial" panose="020B0604020202020204" pitchFamily="34" charset="0"/>
              <a:buChar char="•"/>
            </a:pPr>
            <a:endParaRPr lang="en-GB" sz="2000" dirty="0">
              <a:solidFill>
                <a:srgbClr val="003087"/>
              </a:solidFill>
            </a:endParaRPr>
          </a:p>
          <a:p>
            <a:pPr marL="285750" indent="-285750">
              <a:buFont typeface="Arial" panose="020B0604020202020204" pitchFamily="34" charset="0"/>
              <a:buChar char="•"/>
            </a:pPr>
            <a:r>
              <a:rPr lang="en-GB" sz="2000" dirty="0">
                <a:solidFill>
                  <a:srgbClr val="003087"/>
                </a:solidFill>
              </a:rPr>
              <a:t>Details about covid boosters will become available soon, practice websites will be updated with the information when its released to practices </a:t>
            </a:r>
          </a:p>
          <a:p>
            <a:pPr marL="285750" indent="-285750">
              <a:buFont typeface="Arial" panose="020B0604020202020204" pitchFamily="34" charset="0"/>
              <a:buChar char="•"/>
            </a:pPr>
            <a:endParaRPr lang="en-GB" sz="2000" dirty="0">
              <a:solidFill>
                <a:srgbClr val="003087"/>
              </a:solidFill>
            </a:endParaRPr>
          </a:p>
          <a:p>
            <a:pPr marL="285750" indent="-285750">
              <a:buFont typeface="Arial" panose="020B0604020202020204" pitchFamily="34" charset="0"/>
              <a:buChar char="•"/>
            </a:pPr>
            <a:r>
              <a:rPr lang="en-GB" sz="2000" dirty="0">
                <a:solidFill>
                  <a:srgbClr val="003087"/>
                </a:solidFill>
              </a:rPr>
              <a:t>The first flu clinic is Saturday 11th September 8am-11am at the practice.</a:t>
            </a:r>
          </a:p>
          <a:p>
            <a:pPr marL="285750" indent="-285750">
              <a:buFont typeface="Arial" panose="020B0604020202020204" pitchFamily="34" charset="0"/>
              <a:buChar char="•"/>
            </a:pPr>
            <a:endParaRPr lang="en-GB" dirty="0">
              <a:solidFill>
                <a:srgbClr val="003087"/>
              </a:solidFill>
            </a:endParaRPr>
          </a:p>
          <a:p>
            <a:endParaRPr lang="en-GB" dirty="0">
              <a:solidFill>
                <a:srgbClr val="003087"/>
              </a:solidFill>
            </a:endParaRPr>
          </a:p>
          <a:p>
            <a:endParaRPr lang="en-GB" dirty="0">
              <a:solidFill>
                <a:srgbClr val="003087"/>
              </a:solidFill>
            </a:endParaRPr>
          </a:p>
          <a:p>
            <a:pPr algn="ctr"/>
            <a:r>
              <a:rPr lang="en-GB" sz="2400" u="sng" dirty="0">
                <a:solidFill>
                  <a:srgbClr val="003087"/>
                </a:solidFill>
              </a:rPr>
              <a:t>Volunteers will be required for the flu clinics</a:t>
            </a:r>
          </a:p>
        </p:txBody>
      </p:sp>
      <p:sp>
        <p:nvSpPr>
          <p:cNvPr id="3" name="Title 2">
            <a:extLst>
              <a:ext uri="{FF2B5EF4-FFF2-40B4-BE49-F238E27FC236}">
                <a16:creationId xmlns:a16="http://schemas.microsoft.com/office/drawing/2014/main" id="{59D3F1D1-98A2-4BF2-B666-C89CE163CD18}"/>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12</a:t>
            </a:r>
            <a:endParaRPr lang="en-GB" dirty="0"/>
          </a:p>
        </p:txBody>
      </p:sp>
    </p:spTree>
    <p:extLst>
      <p:ext uri="{BB962C8B-B14F-4D97-AF65-F5344CB8AC3E}">
        <p14:creationId xmlns:p14="http://schemas.microsoft.com/office/powerpoint/2010/main" val="3219604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5088"/>
            <a:ext cx="9906000" cy="7478970"/>
          </a:xfrm>
          <a:prstGeom prst="rect">
            <a:avLst/>
          </a:prstGeom>
        </p:spPr>
        <p:txBody>
          <a:bodyPr wrap="square">
            <a:spAutoFit/>
          </a:bodyPr>
          <a:lstStyle/>
          <a:p>
            <a:pPr algn="ctr"/>
            <a:r>
              <a:rPr lang="en-GB" sz="2000" b="1" dirty="0">
                <a:solidFill>
                  <a:srgbClr val="003087"/>
                </a:solidFill>
                <a:latin typeface="Arial" panose="020B0604020202020204" pitchFamily="34" charset="0"/>
                <a:ea typeface="Arial" panose="020B0604020202020204" pitchFamily="34" charset="0"/>
              </a:rPr>
              <a:t>A.O.B/ Future Agenda items</a:t>
            </a:r>
          </a:p>
          <a:p>
            <a:pPr algn="ct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GP patient survey results 2021</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Reviewing complaints/feedback</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Promoting </a:t>
            </a:r>
            <a:r>
              <a:rPr lang="en-GB" sz="2000" dirty="0" err="1">
                <a:solidFill>
                  <a:srgbClr val="003087"/>
                </a:solidFill>
                <a:latin typeface="Arial" panose="020B0604020202020204" pitchFamily="34" charset="0"/>
                <a:ea typeface="Arial" panose="020B0604020202020204" pitchFamily="34" charset="0"/>
              </a:rPr>
              <a:t>eConsult</a:t>
            </a:r>
            <a:r>
              <a:rPr lang="en-GB" sz="2000" dirty="0">
                <a:solidFill>
                  <a:srgbClr val="003087"/>
                </a:solidFill>
                <a:latin typeface="Arial" panose="020B0604020202020204" pitchFamily="34" charset="0"/>
                <a:ea typeface="Arial" panose="020B0604020202020204" pitchFamily="34" charset="0"/>
              </a:rPr>
              <a:t> – design posters, speaking to patients in house</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Promoting the practice website - design posters, speaking to patients in house</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Looking at areas of interest </a:t>
            </a:r>
            <a:r>
              <a:rPr lang="en-GB" sz="2000" dirty="0" err="1">
                <a:solidFill>
                  <a:srgbClr val="003087"/>
                </a:solidFill>
                <a:latin typeface="Arial" panose="020B0604020202020204" pitchFamily="34" charset="0"/>
                <a:ea typeface="Arial" panose="020B0604020202020204" pitchFamily="34" charset="0"/>
              </a:rPr>
              <a:t>ie</a:t>
            </a:r>
            <a:r>
              <a:rPr lang="en-GB" sz="2000" dirty="0">
                <a:solidFill>
                  <a:srgbClr val="003087"/>
                </a:solidFill>
                <a:latin typeface="Arial" panose="020B0604020202020204" pitchFamily="34" charset="0"/>
                <a:ea typeface="Arial" panose="020B0604020202020204" pitchFamily="34" charset="0"/>
              </a:rPr>
              <a:t> diabetes, mental health </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A focus board (in front of the TV in the waiting room)</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Newsletter</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r>
              <a:rPr lang="en-GB" sz="2000" dirty="0">
                <a:solidFill>
                  <a:srgbClr val="003087"/>
                </a:solidFill>
                <a:latin typeface="Arial" panose="020B0604020202020204" pitchFamily="34" charset="0"/>
                <a:ea typeface="Arial" panose="020B0604020202020204" pitchFamily="34" charset="0"/>
              </a:rPr>
              <a:t>Suggestion Box</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ndParaRPr>
          </a:p>
          <a:p>
            <a:pPr algn="ctr"/>
            <a:endParaRPr lang="en-GB" sz="2000" dirty="0">
              <a:solidFill>
                <a:srgbClr val="003087"/>
              </a:solidFill>
              <a:latin typeface="Arial" panose="020B0604020202020204" pitchFamily="34" charset="0"/>
            </a:endParaRPr>
          </a:p>
          <a:p>
            <a:pPr algn="ctr"/>
            <a:endParaRPr lang="en-GB" sz="2000" dirty="0">
              <a:solidFill>
                <a:srgbClr val="003087"/>
              </a:solidFill>
              <a:latin typeface="Arial" panose="020B0604020202020204" pitchFamily="34" charset="0"/>
            </a:endParaRPr>
          </a:p>
          <a:p>
            <a:pPr algn="ctr"/>
            <a:endParaRPr lang="en-GB" sz="2000" dirty="0">
              <a:solidFill>
                <a:srgbClr val="003087"/>
              </a:solidFill>
            </a:endParaRPr>
          </a:p>
        </p:txBody>
      </p:sp>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96B00FB-64AE-4FA3-A2E7-A4632D496295}"/>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13</a:t>
            </a:r>
            <a:endParaRPr lang="en-GB" dirty="0"/>
          </a:p>
        </p:txBody>
      </p:sp>
    </p:spTree>
    <p:extLst>
      <p:ext uri="{BB962C8B-B14F-4D97-AF65-F5344CB8AC3E}">
        <p14:creationId xmlns:p14="http://schemas.microsoft.com/office/powerpoint/2010/main" val="630316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42706" y="2304054"/>
            <a:ext cx="6255239" cy="707886"/>
          </a:xfrm>
          <a:prstGeom prst="rect">
            <a:avLst/>
          </a:prstGeom>
        </p:spPr>
        <p:txBody>
          <a:bodyPr wrap="none">
            <a:spAutoFit/>
          </a:bodyPr>
          <a:lstStyle/>
          <a:p>
            <a:pPr algn="ctr"/>
            <a:r>
              <a:rPr lang="en-GB" sz="4000" b="1" dirty="0">
                <a:solidFill>
                  <a:srgbClr val="003087"/>
                </a:solidFill>
                <a:latin typeface="Arial" panose="020B0604020202020204" pitchFamily="34" charset="0"/>
                <a:ea typeface="Arial" panose="020B0604020202020204" pitchFamily="34" charset="0"/>
              </a:rPr>
              <a:t>Next meeting date? TBC </a:t>
            </a:r>
          </a:p>
        </p:txBody>
      </p:sp>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1C5B94-A7B8-4F8B-9BE0-DB7CC2D98511}"/>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14</a:t>
            </a:r>
            <a:endParaRPr lang="en-GB" dirty="0"/>
          </a:p>
        </p:txBody>
      </p:sp>
    </p:spTree>
    <p:extLst>
      <p:ext uri="{BB962C8B-B14F-4D97-AF65-F5344CB8AC3E}">
        <p14:creationId xmlns:p14="http://schemas.microsoft.com/office/powerpoint/2010/main" val="569580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447316"/>
            <a:ext cx="9906000" cy="3724096"/>
          </a:xfrm>
          <a:prstGeom prst="rect">
            <a:avLst/>
          </a:prstGeom>
        </p:spPr>
        <p:txBody>
          <a:bodyPr wrap="square">
            <a:spAutoFit/>
          </a:bodyPr>
          <a:lstStyle/>
          <a:p>
            <a:pPr algn="ctr"/>
            <a:endParaRPr lang="en-GB" sz="2000" dirty="0">
              <a:solidFill>
                <a:srgbClr val="003087"/>
              </a:solidFill>
              <a:latin typeface="Arial" panose="020B0604020202020204" pitchFamily="34" charset="0"/>
              <a:ea typeface="Arial" panose="020B0604020202020204" pitchFamily="34" charset="0"/>
            </a:endParaRPr>
          </a:p>
          <a:p>
            <a:pPr algn="ctr"/>
            <a:endParaRPr lang="en-GB" sz="2000" dirty="0">
              <a:solidFill>
                <a:srgbClr val="003087"/>
              </a:solidFill>
              <a:latin typeface="Arial" panose="020B0604020202020204" pitchFamily="34" charset="0"/>
              <a:ea typeface="Arial" panose="020B0604020202020204" pitchFamily="34" charset="0"/>
            </a:endParaRPr>
          </a:p>
          <a:p>
            <a:pPr algn="ctr"/>
            <a:endParaRPr lang="en-GB" sz="2000" dirty="0">
              <a:solidFill>
                <a:srgbClr val="003087"/>
              </a:solidFill>
              <a:latin typeface="Arial" panose="020B0604020202020204" pitchFamily="34" charset="0"/>
              <a:ea typeface="Arial" panose="020B0604020202020204" pitchFamily="34" charset="0"/>
            </a:endParaRPr>
          </a:p>
          <a:p>
            <a:pPr algn="ctr"/>
            <a:r>
              <a:rPr lang="en-GB" sz="3600" dirty="0">
                <a:solidFill>
                  <a:srgbClr val="003087"/>
                </a:solidFill>
                <a:latin typeface="Arial" panose="020B0604020202020204" pitchFamily="34" charset="0"/>
                <a:ea typeface="Arial" panose="020B0604020202020204" pitchFamily="34" charset="0"/>
              </a:rPr>
              <a:t>Thank you for attending </a:t>
            </a: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a typeface="Arial" panose="020B0604020202020204" pitchFamily="34" charset="0"/>
            </a:endParaRPr>
          </a:p>
          <a:p>
            <a:pPr marL="342900" indent="-342900" algn="ctr">
              <a:buFont typeface="Arial" panose="020B0604020202020204" pitchFamily="34" charset="0"/>
              <a:buChar char="•"/>
            </a:pPr>
            <a:endParaRPr lang="en-GB" sz="2000" dirty="0">
              <a:solidFill>
                <a:srgbClr val="003087"/>
              </a:solidFill>
              <a:latin typeface="Arial" panose="020B0604020202020204" pitchFamily="34" charset="0"/>
            </a:endParaRPr>
          </a:p>
          <a:p>
            <a:pPr algn="ctr"/>
            <a:endParaRPr lang="en-GB" sz="2000" dirty="0">
              <a:solidFill>
                <a:srgbClr val="003087"/>
              </a:solidFill>
              <a:latin typeface="Arial" panose="020B0604020202020204" pitchFamily="34" charset="0"/>
            </a:endParaRPr>
          </a:p>
          <a:p>
            <a:pPr algn="ctr"/>
            <a:endParaRPr lang="en-GB" sz="2000" dirty="0">
              <a:solidFill>
                <a:srgbClr val="003087"/>
              </a:solidFill>
              <a:latin typeface="Arial" panose="020B0604020202020204" pitchFamily="34" charset="0"/>
            </a:endParaRPr>
          </a:p>
          <a:p>
            <a:pPr algn="ctr"/>
            <a:endParaRPr lang="en-GB" sz="2000" dirty="0">
              <a:solidFill>
                <a:srgbClr val="003087"/>
              </a:solidFill>
            </a:endParaRPr>
          </a:p>
        </p:txBody>
      </p:sp>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Smile Emoji Happy - Free vector graphic on Pixabay"/>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93056" y="1621766"/>
            <a:ext cx="2967487" cy="2967487"/>
          </a:xfrm>
          <a:prstGeom prst="rect">
            <a:avLst/>
          </a:prstGeom>
        </p:spPr>
      </p:pic>
      <p:sp>
        <p:nvSpPr>
          <p:cNvPr id="3" name="Title 2">
            <a:extLst>
              <a:ext uri="{FF2B5EF4-FFF2-40B4-BE49-F238E27FC236}">
                <a16:creationId xmlns:a16="http://schemas.microsoft.com/office/drawing/2014/main" id="{575A8F44-5006-4982-9315-3C98D99593CA}"/>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15</a:t>
            </a:r>
            <a:endParaRPr lang="en-GB" dirty="0"/>
          </a:p>
        </p:txBody>
      </p:sp>
    </p:spTree>
    <p:extLst>
      <p:ext uri="{BB962C8B-B14F-4D97-AF65-F5344CB8AC3E}">
        <p14:creationId xmlns:p14="http://schemas.microsoft.com/office/powerpoint/2010/main" val="115787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ave your say. Patient participation group"/>
          <p:cNvPicPr/>
          <p:nvPr/>
        </p:nvPicPr>
        <p:blipFill rotWithShape="1">
          <a:blip r:embed="rId2" cstate="email">
            <a:extLst>
              <a:ext uri="{28A0092B-C50C-407E-A947-70E740481C1C}">
                <a14:useLocalDpi xmlns:a14="http://schemas.microsoft.com/office/drawing/2010/main"/>
              </a:ext>
            </a:extLst>
          </a:blip>
          <a:srcRect/>
          <a:stretch/>
        </p:blipFill>
        <p:spPr bwMode="auto">
          <a:xfrm>
            <a:off x="2320506" y="0"/>
            <a:ext cx="5535283" cy="673723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1847F495-C6CB-4F44-8067-E243C7470A11}"/>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2</a:t>
            </a:r>
            <a:endParaRPr lang="en-GB" dirty="0"/>
          </a:p>
        </p:txBody>
      </p:sp>
    </p:spTree>
    <p:extLst>
      <p:ext uri="{BB962C8B-B14F-4D97-AF65-F5344CB8AC3E}">
        <p14:creationId xmlns:p14="http://schemas.microsoft.com/office/powerpoint/2010/main" val="349354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83079" y="1975298"/>
            <a:ext cx="9204384" cy="2308324"/>
          </a:xfrm>
          <a:prstGeom prst="rect">
            <a:avLst/>
          </a:prstGeom>
        </p:spPr>
        <p:txBody>
          <a:bodyPr wrap="square">
            <a:spAutoFit/>
          </a:bodyPr>
          <a:lstStyle/>
          <a:p>
            <a:pPr lvl="0" algn="ctr"/>
            <a:r>
              <a:rPr lang="en-GB" sz="2400" b="1" dirty="0">
                <a:solidFill>
                  <a:srgbClr val="003087"/>
                </a:solidFill>
                <a:latin typeface="Arial" panose="020B0604020202020204" pitchFamily="34" charset="0"/>
                <a:cs typeface="Arial" panose="020B0604020202020204" pitchFamily="34" charset="0"/>
              </a:rPr>
              <a:t>Acceptance of Notes/Minutes of last virtual meeting 18th August 2020 </a:t>
            </a:r>
            <a:r>
              <a:rPr lang="en-GB" sz="2400" dirty="0">
                <a:solidFill>
                  <a:srgbClr val="003087"/>
                </a:solidFill>
                <a:latin typeface="Arial" panose="020B0604020202020204" pitchFamily="34" charset="0"/>
                <a:ea typeface="Arial" panose="020B0604020202020204" pitchFamily="34" charset="0"/>
              </a:rPr>
              <a:t>(Please see your handout)</a:t>
            </a:r>
          </a:p>
          <a:p>
            <a:pPr algn="ctr"/>
            <a:endParaRPr lang="en-GB" sz="2400" dirty="0">
              <a:latin typeface="Arial" panose="020B0604020202020204" pitchFamily="34" charset="0"/>
              <a:cs typeface="Arial" panose="020B0604020202020204" pitchFamily="34" charset="0"/>
            </a:endParaRPr>
          </a:p>
          <a:p>
            <a:pPr algn="ctr"/>
            <a:endParaRPr lang="en-GB" sz="2400" dirty="0">
              <a:latin typeface="Arial" panose="020B0604020202020204" pitchFamily="34" charset="0"/>
              <a:cs typeface="Arial" panose="020B0604020202020204" pitchFamily="34" charset="0"/>
            </a:endParaRPr>
          </a:p>
          <a:p>
            <a:pPr lvl="0" algn="ctr"/>
            <a:r>
              <a:rPr lang="en-GB" sz="2400" b="1" dirty="0">
                <a:solidFill>
                  <a:srgbClr val="003087"/>
                </a:solidFill>
                <a:latin typeface="Arial" panose="020B0604020202020204" pitchFamily="34" charset="0"/>
                <a:cs typeface="Arial" panose="020B0604020202020204" pitchFamily="34" charset="0"/>
              </a:rPr>
              <a:t>Comments on meeting 9th July 2021</a:t>
            </a:r>
            <a:r>
              <a:rPr lang="en-GB" sz="2400" dirty="0">
                <a:solidFill>
                  <a:srgbClr val="003087"/>
                </a:solidFill>
                <a:latin typeface="Arial" panose="020B0604020202020204" pitchFamily="34" charset="0"/>
                <a:ea typeface="Arial" panose="020B0604020202020204" pitchFamily="34" charset="0"/>
              </a:rPr>
              <a:t>(Please see your handout)</a:t>
            </a:r>
          </a:p>
          <a:p>
            <a:pPr algn="ctr"/>
            <a:endParaRPr lang="en-GB" sz="2400" dirty="0">
              <a:latin typeface="Arial" panose="020B0604020202020204" pitchFamily="34" charset="0"/>
              <a:cs typeface="Arial" panose="020B0604020202020204" pitchFamily="34" charset="0"/>
            </a:endParaRPr>
          </a:p>
        </p:txBody>
      </p:sp>
      <p:pic>
        <p:nvPicPr>
          <p:cNvPr id="7"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7C9A3E2-5CFF-4250-B334-29BF223CAE34}"/>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3</a:t>
            </a:r>
            <a:endParaRPr lang="en-GB" dirty="0"/>
          </a:p>
        </p:txBody>
      </p:sp>
    </p:spTree>
    <p:extLst>
      <p:ext uri="{BB962C8B-B14F-4D97-AF65-F5344CB8AC3E}">
        <p14:creationId xmlns:p14="http://schemas.microsoft.com/office/powerpoint/2010/main" val="185205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10883" y="1984401"/>
            <a:ext cx="8281358" cy="1569660"/>
          </a:xfrm>
          <a:prstGeom prst="rect">
            <a:avLst/>
          </a:prstGeom>
        </p:spPr>
        <p:txBody>
          <a:bodyPr wrap="square">
            <a:spAutoFit/>
          </a:bodyPr>
          <a:lstStyle/>
          <a:p>
            <a:pPr algn="ctr"/>
            <a:r>
              <a:rPr lang="en-GB" sz="2400" b="1" dirty="0">
                <a:solidFill>
                  <a:srgbClr val="003087"/>
                </a:solidFill>
                <a:latin typeface="Arial" panose="020B0604020202020204" pitchFamily="34" charset="0"/>
                <a:ea typeface="Arial" panose="020B0604020202020204" pitchFamily="34" charset="0"/>
              </a:rPr>
              <a:t>New Constitution, Ground Rules and Terms of Reference </a:t>
            </a:r>
            <a:r>
              <a:rPr lang="en-GB" sz="2400" dirty="0">
                <a:solidFill>
                  <a:srgbClr val="003087"/>
                </a:solidFill>
                <a:latin typeface="Arial" panose="020B0604020202020204" pitchFamily="34" charset="0"/>
                <a:ea typeface="Arial" panose="020B0604020202020204" pitchFamily="34" charset="0"/>
              </a:rPr>
              <a:t>(Please see your handout)</a:t>
            </a:r>
          </a:p>
          <a:p>
            <a:pPr algn="ctr"/>
            <a:endParaRPr lang="en-GB" sz="2400" dirty="0">
              <a:solidFill>
                <a:srgbClr val="003087"/>
              </a:solidFill>
              <a:latin typeface="Arial" panose="020B0604020202020204" pitchFamily="34" charset="0"/>
            </a:endParaRPr>
          </a:p>
          <a:p>
            <a:pPr algn="ctr"/>
            <a:r>
              <a:rPr lang="en-GB" sz="2400" dirty="0">
                <a:solidFill>
                  <a:srgbClr val="003087"/>
                </a:solidFill>
                <a:latin typeface="Arial" panose="020B0604020202020204" pitchFamily="34" charset="0"/>
              </a:rPr>
              <a:t>Does the group agree with these proposed documents? </a:t>
            </a:r>
            <a:endParaRPr lang="en-GB" sz="2400" dirty="0">
              <a:solidFill>
                <a:srgbClr val="003087"/>
              </a:solidFill>
            </a:endParaRPr>
          </a:p>
        </p:txBody>
      </p:sp>
      <p:pic>
        <p:nvPicPr>
          <p:cNvPr id="8"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81C91B8-40DF-49AF-8985-39BD982614B2}"/>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4</a:t>
            </a:r>
            <a:endParaRPr lang="en-GB" dirty="0"/>
          </a:p>
        </p:txBody>
      </p:sp>
    </p:spTree>
    <p:extLst>
      <p:ext uri="{BB962C8B-B14F-4D97-AF65-F5344CB8AC3E}">
        <p14:creationId xmlns:p14="http://schemas.microsoft.com/office/powerpoint/2010/main" val="394397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793" y="2450228"/>
            <a:ext cx="9273396" cy="1938992"/>
          </a:xfrm>
          <a:prstGeom prst="rect">
            <a:avLst/>
          </a:prstGeom>
        </p:spPr>
        <p:txBody>
          <a:bodyPr wrap="square">
            <a:spAutoFit/>
          </a:bodyPr>
          <a:lstStyle/>
          <a:p>
            <a:pPr algn="ctr"/>
            <a:r>
              <a:rPr lang="en-GB" sz="2400" b="1" dirty="0">
                <a:solidFill>
                  <a:srgbClr val="003087"/>
                </a:solidFill>
                <a:latin typeface="Arial" panose="020B0604020202020204" pitchFamily="34" charset="0"/>
                <a:ea typeface="Arial" panose="020B0604020202020204" pitchFamily="34" charset="0"/>
              </a:rPr>
              <a:t>All PPG members to sign confidentially statement</a:t>
            </a:r>
          </a:p>
          <a:p>
            <a:pPr lvl="0" algn="ctr"/>
            <a:r>
              <a:rPr lang="en-GB" sz="2400" dirty="0">
                <a:solidFill>
                  <a:srgbClr val="003087"/>
                </a:solidFill>
                <a:latin typeface="Arial" panose="020B0604020202020204" pitchFamily="34" charset="0"/>
                <a:ea typeface="Arial" panose="020B0604020202020204" pitchFamily="34" charset="0"/>
              </a:rPr>
              <a:t>(Please see your handout, sign and return to Adam during the meeting).</a:t>
            </a:r>
          </a:p>
          <a:p>
            <a:pPr algn="ctr"/>
            <a:endParaRPr lang="en-GB" sz="2400" b="1" dirty="0">
              <a:solidFill>
                <a:srgbClr val="262626"/>
              </a:solidFill>
              <a:latin typeface="Arial" panose="020B0604020202020204" pitchFamily="34" charset="0"/>
              <a:ea typeface="Arial" panose="020B0604020202020204" pitchFamily="34" charset="0"/>
            </a:endParaRPr>
          </a:p>
          <a:p>
            <a:pPr algn="ctr"/>
            <a:endParaRPr lang="en-GB" sz="2400" dirty="0"/>
          </a:p>
        </p:txBody>
      </p:sp>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A538D57-E521-4205-A964-8932DFD0316D}"/>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5</a:t>
            </a:r>
            <a:endParaRPr lang="en-GB" dirty="0"/>
          </a:p>
        </p:txBody>
      </p:sp>
    </p:spTree>
    <p:extLst>
      <p:ext uri="{BB962C8B-B14F-4D97-AF65-F5344CB8AC3E}">
        <p14:creationId xmlns:p14="http://schemas.microsoft.com/office/powerpoint/2010/main" val="1669449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4839" y="856837"/>
            <a:ext cx="8272732" cy="523220"/>
          </a:xfrm>
          <a:prstGeom prst="rect">
            <a:avLst/>
          </a:prstGeom>
        </p:spPr>
        <p:txBody>
          <a:bodyPr wrap="square">
            <a:spAutoFit/>
          </a:bodyPr>
          <a:lstStyle/>
          <a:p>
            <a:pPr algn="ctr"/>
            <a:r>
              <a:rPr lang="en-GB" sz="2800" dirty="0">
                <a:solidFill>
                  <a:srgbClr val="003087"/>
                </a:solidFill>
                <a:latin typeface="Arial" panose="020B0604020202020204" pitchFamily="34" charset="0"/>
                <a:ea typeface="Arial" panose="020B0604020202020204" pitchFamily="34" charset="0"/>
              </a:rPr>
              <a:t>Staff Update</a:t>
            </a:r>
            <a:endParaRPr lang="en-GB" sz="2800" dirty="0">
              <a:solidFill>
                <a:srgbClr val="003087"/>
              </a:solidFill>
            </a:endParaRPr>
          </a:p>
        </p:txBody>
      </p:sp>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08363" y="2010268"/>
            <a:ext cx="753948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a:solidFill>
                  <a:srgbClr val="003087"/>
                </a:solidFill>
              </a:rPr>
              <a:t>Dr </a:t>
            </a:r>
            <a:r>
              <a:rPr lang="en-GB" sz="2400" dirty="0" err="1">
                <a:solidFill>
                  <a:srgbClr val="003087"/>
                </a:solidFill>
              </a:rPr>
              <a:t>Khattack</a:t>
            </a:r>
            <a:r>
              <a:rPr lang="en-GB" sz="2400" dirty="0">
                <a:solidFill>
                  <a:srgbClr val="003087"/>
                </a:solidFill>
              </a:rPr>
              <a:t> (Registrar) left January 2021</a:t>
            </a:r>
          </a:p>
          <a:p>
            <a:pPr marL="285750" indent="-285750">
              <a:buFont typeface="Arial" panose="020B0604020202020204" pitchFamily="34" charset="0"/>
              <a:buChar char="•"/>
            </a:pPr>
            <a:r>
              <a:rPr lang="en-GB" sz="2400" dirty="0">
                <a:solidFill>
                  <a:srgbClr val="003087"/>
                </a:solidFill>
              </a:rPr>
              <a:t>Dr </a:t>
            </a:r>
            <a:r>
              <a:rPr lang="en-GB" sz="2400" dirty="0" err="1">
                <a:solidFill>
                  <a:srgbClr val="003087"/>
                </a:solidFill>
              </a:rPr>
              <a:t>Nazir</a:t>
            </a:r>
            <a:r>
              <a:rPr lang="en-GB" sz="2400" dirty="0">
                <a:solidFill>
                  <a:srgbClr val="003087"/>
                </a:solidFill>
              </a:rPr>
              <a:t> joined March 2021</a:t>
            </a:r>
          </a:p>
          <a:p>
            <a:pPr marL="285750" indent="-285750">
              <a:buFont typeface="Arial" panose="020B0604020202020204" pitchFamily="34" charset="0"/>
              <a:buChar char="•"/>
            </a:pPr>
            <a:r>
              <a:rPr lang="en-GB" sz="2400" dirty="0">
                <a:solidFill>
                  <a:srgbClr val="003087"/>
                </a:solidFill>
              </a:rPr>
              <a:t>Dr </a:t>
            </a:r>
            <a:r>
              <a:rPr lang="en-GB" sz="2400" dirty="0" err="1">
                <a:solidFill>
                  <a:srgbClr val="003087"/>
                </a:solidFill>
              </a:rPr>
              <a:t>Singal</a:t>
            </a:r>
            <a:r>
              <a:rPr lang="en-GB" sz="2400" dirty="0">
                <a:solidFill>
                  <a:srgbClr val="003087"/>
                </a:solidFill>
              </a:rPr>
              <a:t> Retired July 2021</a:t>
            </a:r>
          </a:p>
          <a:p>
            <a:pPr marL="285750" indent="-285750">
              <a:buFont typeface="Arial" panose="020B0604020202020204" pitchFamily="34" charset="0"/>
              <a:buChar char="•"/>
            </a:pPr>
            <a:r>
              <a:rPr lang="en-GB" sz="2400" dirty="0">
                <a:solidFill>
                  <a:srgbClr val="003087"/>
                </a:solidFill>
              </a:rPr>
              <a:t>Dr </a:t>
            </a:r>
            <a:r>
              <a:rPr lang="en-GB" sz="2400" dirty="0" err="1">
                <a:solidFill>
                  <a:srgbClr val="003087"/>
                </a:solidFill>
              </a:rPr>
              <a:t>Hayer</a:t>
            </a:r>
            <a:r>
              <a:rPr lang="en-GB" sz="2400" dirty="0">
                <a:solidFill>
                  <a:srgbClr val="003087"/>
                </a:solidFill>
              </a:rPr>
              <a:t> is now a GP Partner</a:t>
            </a:r>
          </a:p>
          <a:p>
            <a:pPr marL="285750" indent="-285750">
              <a:buFont typeface="Arial" panose="020B0604020202020204" pitchFamily="34" charset="0"/>
              <a:buChar char="•"/>
            </a:pPr>
            <a:r>
              <a:rPr lang="en-GB" sz="2400" dirty="0">
                <a:solidFill>
                  <a:srgbClr val="003087"/>
                </a:solidFill>
              </a:rPr>
              <a:t>Dr Qureshi (Registrar) joined August 2021</a:t>
            </a:r>
          </a:p>
          <a:p>
            <a:pPr marL="285750" indent="-285750">
              <a:buFont typeface="Arial" panose="020B0604020202020204" pitchFamily="34" charset="0"/>
              <a:buChar char="•"/>
            </a:pPr>
            <a:r>
              <a:rPr lang="en-GB" sz="2400" dirty="0">
                <a:solidFill>
                  <a:srgbClr val="003087"/>
                </a:solidFill>
              </a:rPr>
              <a:t>New receptionist – Helen Leech </a:t>
            </a:r>
          </a:p>
        </p:txBody>
      </p:sp>
      <p:sp>
        <p:nvSpPr>
          <p:cNvPr id="2" name="Title 1">
            <a:extLst>
              <a:ext uri="{FF2B5EF4-FFF2-40B4-BE49-F238E27FC236}">
                <a16:creationId xmlns:a16="http://schemas.microsoft.com/office/drawing/2014/main" id="{05C1BB71-2B11-4256-86D6-7292F0D86A01}"/>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6</a:t>
            </a:r>
            <a:endParaRPr lang="en-GB" dirty="0"/>
          </a:p>
        </p:txBody>
      </p:sp>
    </p:spTree>
    <p:extLst>
      <p:ext uri="{BB962C8B-B14F-4D97-AF65-F5344CB8AC3E}">
        <p14:creationId xmlns:p14="http://schemas.microsoft.com/office/powerpoint/2010/main" val="1691487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Have your say. Patient participation grou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74521" y="5472023"/>
            <a:ext cx="3991606" cy="127383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942481" y="282502"/>
            <a:ext cx="5992281" cy="523220"/>
          </a:xfrm>
          <a:prstGeom prst="rect">
            <a:avLst/>
          </a:prstGeom>
        </p:spPr>
        <p:txBody>
          <a:bodyPr wrap="none">
            <a:spAutoFit/>
          </a:bodyPr>
          <a:lstStyle/>
          <a:p>
            <a:pPr algn="ctr"/>
            <a:r>
              <a:rPr lang="en-GB" sz="2800" dirty="0">
                <a:solidFill>
                  <a:srgbClr val="003087"/>
                </a:solidFill>
                <a:latin typeface="Arial" panose="020B0604020202020204" pitchFamily="34" charset="0"/>
                <a:ea typeface="Arial" panose="020B0604020202020204" pitchFamily="34" charset="0"/>
              </a:rPr>
              <a:t>Primary Care Network Staff Update</a:t>
            </a:r>
            <a:endParaRPr lang="en-GB" sz="2800" dirty="0">
              <a:solidFill>
                <a:srgbClr val="003087"/>
              </a:solidFill>
            </a:endParaRPr>
          </a:p>
        </p:txBody>
      </p:sp>
      <p:sp>
        <p:nvSpPr>
          <p:cNvPr id="9" name="TextBox 8"/>
          <p:cNvSpPr txBox="1"/>
          <p:nvPr/>
        </p:nvSpPr>
        <p:spPr>
          <a:xfrm>
            <a:off x="0" y="992836"/>
            <a:ext cx="9906000" cy="4801314"/>
          </a:xfrm>
          <a:prstGeom prst="rect">
            <a:avLst/>
          </a:prstGeom>
          <a:noFill/>
        </p:spPr>
        <p:txBody>
          <a:bodyPr wrap="square" rtlCol="0">
            <a:spAutoFit/>
          </a:bodyPr>
          <a:lstStyle/>
          <a:p>
            <a:pPr marL="285750" indent="-285750">
              <a:buFont typeface="Arial" panose="020B0604020202020204" pitchFamily="34" charset="0"/>
              <a:buChar char="•"/>
            </a:pPr>
            <a:r>
              <a:rPr lang="en-GB" b="1" dirty="0">
                <a:solidFill>
                  <a:srgbClr val="003087"/>
                </a:solidFill>
              </a:rPr>
              <a:t>Social Prescriber - </a:t>
            </a:r>
            <a:r>
              <a:rPr lang="en-GB" dirty="0">
                <a:solidFill>
                  <a:srgbClr val="003087"/>
                </a:solidFill>
              </a:rPr>
              <a:t>Michelle Barton &amp; Gurdip Sahota.</a:t>
            </a:r>
          </a:p>
          <a:p>
            <a:r>
              <a:rPr lang="en-GB" dirty="0">
                <a:solidFill>
                  <a:srgbClr val="003087"/>
                </a:solidFill>
              </a:rPr>
              <a:t>Social prescribing is a key component of Universal Personalised Care and is a way for local agencies to refer people to a link worker. Link workers give people time, focusing on ‘what matters to me’ and taking a holistic approach to people’s health and wellbeing. They connect people to community groups and statutory services for practical and emotional support. </a:t>
            </a:r>
          </a:p>
          <a:p>
            <a:endParaRPr lang="en-GB" dirty="0">
              <a:solidFill>
                <a:srgbClr val="003087"/>
              </a:solidFill>
            </a:endParaRPr>
          </a:p>
          <a:p>
            <a:pPr marL="285750" indent="-285750">
              <a:buFont typeface="Arial" panose="020B0604020202020204" pitchFamily="34" charset="0"/>
              <a:buChar char="•"/>
            </a:pPr>
            <a:r>
              <a:rPr lang="en-GB" b="1" dirty="0">
                <a:solidFill>
                  <a:srgbClr val="003087"/>
                </a:solidFill>
              </a:rPr>
              <a:t>Pharmacy Technician - </a:t>
            </a:r>
            <a:r>
              <a:rPr lang="en-GB" dirty="0">
                <a:solidFill>
                  <a:srgbClr val="003087"/>
                </a:solidFill>
              </a:rPr>
              <a:t>Laura </a:t>
            </a:r>
            <a:r>
              <a:rPr lang="en-GB" dirty="0" err="1">
                <a:solidFill>
                  <a:srgbClr val="003087"/>
                </a:solidFill>
              </a:rPr>
              <a:t>Mayle</a:t>
            </a:r>
            <a:r>
              <a:rPr lang="en-GB" dirty="0">
                <a:solidFill>
                  <a:srgbClr val="003087"/>
                </a:solidFill>
              </a:rPr>
              <a:t>. </a:t>
            </a:r>
          </a:p>
          <a:p>
            <a:r>
              <a:rPr lang="en-GB" dirty="0">
                <a:solidFill>
                  <a:srgbClr val="003087"/>
                </a:solidFill>
              </a:rPr>
              <a:t>Pharmacy technicians are registered healthcare professionals. The purpose of the role is to maximise safe, cost-effective, prescribing to improve the quality of patient care. They help patients get the best from their </a:t>
            </a:r>
            <a:r>
              <a:rPr lang="en-GB" dirty="0" err="1">
                <a:solidFill>
                  <a:srgbClr val="003087"/>
                </a:solidFill>
              </a:rPr>
              <a:t>medicines,use</a:t>
            </a:r>
            <a:r>
              <a:rPr lang="en-GB" dirty="0">
                <a:solidFill>
                  <a:srgbClr val="003087"/>
                </a:solidFill>
              </a:rPr>
              <a:t> existing protocols to maximise cost-effective preparations, improve repeat prescribing processes (including use of electronic repeat dispensing and online ordering), minimising</a:t>
            </a:r>
          </a:p>
          <a:p>
            <a:r>
              <a:rPr lang="en-GB" dirty="0">
                <a:solidFill>
                  <a:srgbClr val="003087"/>
                </a:solidFill>
              </a:rPr>
              <a:t>clinical risk and reducing avoidable wasted medicines.</a:t>
            </a:r>
            <a:endParaRPr lang="en-GB" b="1" dirty="0">
              <a:solidFill>
                <a:srgbClr val="003087"/>
              </a:solidFill>
            </a:endParaRPr>
          </a:p>
          <a:p>
            <a:endParaRPr lang="en-GB" dirty="0">
              <a:solidFill>
                <a:srgbClr val="003087"/>
              </a:solidFill>
            </a:endParaRPr>
          </a:p>
          <a:p>
            <a:pPr marL="285750" indent="-285750">
              <a:buFont typeface="Arial" panose="020B0604020202020204" pitchFamily="34" charset="0"/>
              <a:buChar char="•"/>
            </a:pPr>
            <a:r>
              <a:rPr lang="en-GB" b="1" dirty="0">
                <a:solidFill>
                  <a:srgbClr val="003087"/>
                </a:solidFill>
              </a:rPr>
              <a:t>Clinical Pharmacist - </a:t>
            </a:r>
            <a:r>
              <a:rPr lang="en-GB" dirty="0">
                <a:solidFill>
                  <a:srgbClr val="003087"/>
                </a:solidFill>
              </a:rPr>
              <a:t>Surinderpal </a:t>
            </a:r>
            <a:r>
              <a:rPr lang="en-GB" dirty="0" err="1">
                <a:solidFill>
                  <a:srgbClr val="003087"/>
                </a:solidFill>
              </a:rPr>
              <a:t>Virdee</a:t>
            </a:r>
            <a:r>
              <a:rPr lang="en-GB" dirty="0">
                <a:solidFill>
                  <a:srgbClr val="003087"/>
                </a:solidFill>
              </a:rPr>
              <a:t> &amp; Ramandeep </a:t>
            </a:r>
            <a:r>
              <a:rPr lang="en-GB" dirty="0" err="1">
                <a:solidFill>
                  <a:srgbClr val="003087"/>
                </a:solidFill>
              </a:rPr>
              <a:t>Aujla</a:t>
            </a:r>
            <a:r>
              <a:rPr lang="en-GB" dirty="0">
                <a:solidFill>
                  <a:srgbClr val="003087"/>
                </a:solidFill>
              </a:rPr>
              <a:t>. </a:t>
            </a:r>
          </a:p>
          <a:p>
            <a:r>
              <a:rPr lang="en-GB" dirty="0">
                <a:solidFill>
                  <a:srgbClr val="003087"/>
                </a:solidFill>
              </a:rPr>
              <a:t>Clinical Pharmacists provide specialist expertise in the use of medicines, helping to address both the public health and social care needs of patients within a PCN and they help tackle inequalities by helping to improve access to care. </a:t>
            </a:r>
          </a:p>
        </p:txBody>
      </p:sp>
      <p:sp>
        <p:nvSpPr>
          <p:cNvPr id="2" name="Title 1">
            <a:extLst>
              <a:ext uri="{FF2B5EF4-FFF2-40B4-BE49-F238E27FC236}">
                <a16:creationId xmlns:a16="http://schemas.microsoft.com/office/drawing/2014/main" id="{043DD733-36CD-43FE-AEF7-CF5986CF054B}"/>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7</a:t>
            </a:r>
            <a:endParaRPr lang="en-GB" dirty="0"/>
          </a:p>
        </p:txBody>
      </p:sp>
    </p:spTree>
    <p:extLst>
      <p:ext uri="{BB962C8B-B14F-4D97-AF65-F5344CB8AC3E}">
        <p14:creationId xmlns:p14="http://schemas.microsoft.com/office/powerpoint/2010/main" val="3789700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9177" y="155602"/>
            <a:ext cx="9655834" cy="461665"/>
          </a:xfrm>
          <a:prstGeom prst="rect">
            <a:avLst/>
          </a:prstGeom>
        </p:spPr>
        <p:txBody>
          <a:bodyPr wrap="square">
            <a:spAutoFit/>
          </a:bodyPr>
          <a:lstStyle/>
          <a:p>
            <a:r>
              <a:rPr lang="en-GB" sz="2400" dirty="0">
                <a:solidFill>
                  <a:srgbClr val="003087"/>
                </a:solidFill>
                <a:latin typeface="Arial" panose="020B0604020202020204" pitchFamily="34" charset="0"/>
                <a:ea typeface="Arial" panose="020B0604020202020204" pitchFamily="34" charset="0"/>
              </a:rPr>
              <a:t>Update on access to GP services, Face to Face consultations etc.</a:t>
            </a:r>
            <a:endParaRPr lang="en-GB" sz="2400" dirty="0">
              <a:solidFill>
                <a:srgbClr val="003087"/>
              </a:solidFill>
            </a:endParaRPr>
          </a:p>
        </p:txBody>
      </p:sp>
      <p:sp>
        <p:nvSpPr>
          <p:cNvPr id="5" name="Rectangle 4"/>
          <p:cNvSpPr/>
          <p:nvPr/>
        </p:nvSpPr>
        <p:spPr>
          <a:xfrm>
            <a:off x="0" y="819510"/>
            <a:ext cx="9905999" cy="5632311"/>
          </a:xfrm>
          <a:prstGeom prst="rect">
            <a:avLst/>
          </a:prstGeom>
        </p:spPr>
        <p:txBody>
          <a:bodyPr wrap="square">
            <a:spAutoFit/>
          </a:bodyPr>
          <a:lstStyle/>
          <a:p>
            <a:r>
              <a:rPr lang="en-GB" dirty="0">
                <a:solidFill>
                  <a:srgbClr val="003087"/>
                </a:solidFill>
              </a:rPr>
              <a:t>Impact of COVID: The practice were ordered by the Department of Health to completely change the manner of providing services at very short notice, as part of the plan to protect both patients and staff. The practice was mandated to switch to a triage system. The process has had to be adjusted over the last 18 months but the main method of access has been, and still is, </a:t>
            </a:r>
            <a:r>
              <a:rPr lang="en-GB" dirty="0" err="1">
                <a:solidFill>
                  <a:srgbClr val="003087"/>
                </a:solidFill>
              </a:rPr>
              <a:t>eConsult</a:t>
            </a:r>
            <a:r>
              <a:rPr lang="en-GB" dirty="0">
                <a:solidFill>
                  <a:srgbClr val="003087"/>
                </a:solidFill>
              </a:rPr>
              <a:t>. The pandemic expedited the rollout of </a:t>
            </a:r>
            <a:r>
              <a:rPr lang="en-GB" dirty="0" err="1">
                <a:solidFill>
                  <a:srgbClr val="003087"/>
                </a:solidFill>
              </a:rPr>
              <a:t>eConsult</a:t>
            </a:r>
            <a:r>
              <a:rPr lang="en-GB" dirty="0">
                <a:solidFill>
                  <a:srgbClr val="003087"/>
                </a:solidFill>
              </a:rPr>
              <a:t>. However we </a:t>
            </a:r>
            <a:r>
              <a:rPr lang="en-GB" dirty="0" err="1">
                <a:solidFill>
                  <a:srgbClr val="003087"/>
                </a:solidFill>
              </a:rPr>
              <a:t>undersatnd</a:t>
            </a:r>
            <a:r>
              <a:rPr lang="en-GB" dirty="0">
                <a:solidFill>
                  <a:srgbClr val="003087"/>
                </a:solidFill>
              </a:rPr>
              <a:t> this is not ideal as not everyone has access to appropriate equipment/internet etc. </a:t>
            </a:r>
          </a:p>
          <a:p>
            <a:endParaRPr lang="en-GB" dirty="0">
              <a:solidFill>
                <a:srgbClr val="003087"/>
              </a:solidFill>
            </a:endParaRPr>
          </a:p>
          <a:p>
            <a:r>
              <a:rPr lang="en-GB" dirty="0">
                <a:solidFill>
                  <a:srgbClr val="003087"/>
                </a:solidFill>
              </a:rPr>
              <a:t>During the height of the pandemic patients were not admitted to the building unless they had been given an appointment; since restrictions have been lifted patients can now enter the building to complete a form to request advice. Access to the building is still controlled to protect vulnerable patients.</a:t>
            </a:r>
          </a:p>
          <a:p>
            <a:endParaRPr lang="en-GB" dirty="0">
              <a:solidFill>
                <a:srgbClr val="003087"/>
              </a:solidFill>
            </a:endParaRPr>
          </a:p>
          <a:p>
            <a:r>
              <a:rPr lang="en-GB" dirty="0">
                <a:solidFill>
                  <a:srgbClr val="003087"/>
                </a:solidFill>
              </a:rPr>
              <a:t>One GP (Duty Doctor) now does all the </a:t>
            </a:r>
            <a:r>
              <a:rPr lang="en-GB" dirty="0" err="1">
                <a:solidFill>
                  <a:srgbClr val="003087"/>
                </a:solidFill>
              </a:rPr>
              <a:t>eConsult</a:t>
            </a:r>
            <a:r>
              <a:rPr lang="en-GB" dirty="0">
                <a:solidFill>
                  <a:srgbClr val="003087"/>
                </a:solidFill>
              </a:rPr>
              <a:t> consultations where as before it war spread over several GPs. This now allows more space for telephone and face to face consultations</a:t>
            </a:r>
          </a:p>
          <a:p>
            <a:endParaRPr lang="en-GB" dirty="0">
              <a:solidFill>
                <a:srgbClr val="003087"/>
              </a:solidFill>
            </a:endParaRPr>
          </a:p>
          <a:p>
            <a:r>
              <a:rPr lang="en-GB" dirty="0">
                <a:solidFill>
                  <a:srgbClr val="003087"/>
                </a:solidFill>
              </a:rPr>
              <a:t>The patient will get a response within 24 – 48 hours, but depending on need some responses will be much quicker, for example, recently a patient contacting by telephone was called back within 5 – 6 minutes.</a:t>
            </a:r>
          </a:p>
          <a:p>
            <a:endParaRPr lang="en-GB" dirty="0">
              <a:solidFill>
                <a:srgbClr val="003087"/>
              </a:solidFill>
            </a:endParaRPr>
          </a:p>
          <a:p>
            <a:pPr algn="ctr"/>
            <a:r>
              <a:rPr lang="en-GB" dirty="0">
                <a:solidFill>
                  <a:srgbClr val="003087"/>
                </a:solidFill>
              </a:rPr>
              <a:t>Continued on the next slide. </a:t>
            </a:r>
          </a:p>
        </p:txBody>
      </p:sp>
      <p:sp>
        <p:nvSpPr>
          <p:cNvPr id="2" name="Title 1">
            <a:extLst>
              <a:ext uri="{FF2B5EF4-FFF2-40B4-BE49-F238E27FC236}">
                <a16:creationId xmlns:a16="http://schemas.microsoft.com/office/drawing/2014/main" id="{F0303111-3E99-45BC-8D8E-962F84C84B7E}"/>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8</a:t>
            </a:r>
            <a:endParaRPr lang="en-GB" dirty="0"/>
          </a:p>
        </p:txBody>
      </p:sp>
    </p:spTree>
    <p:extLst>
      <p:ext uri="{BB962C8B-B14F-4D97-AF65-F5344CB8AC3E}">
        <p14:creationId xmlns:p14="http://schemas.microsoft.com/office/powerpoint/2010/main" val="1885224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528" y="750498"/>
            <a:ext cx="9670212" cy="3416320"/>
          </a:xfrm>
          <a:prstGeom prst="rect">
            <a:avLst/>
          </a:prstGeom>
        </p:spPr>
        <p:txBody>
          <a:bodyPr wrap="square">
            <a:spAutoFit/>
          </a:bodyPr>
          <a:lstStyle/>
          <a:p>
            <a:pPr>
              <a:spcAft>
                <a:spcPts val="0"/>
              </a:spcAft>
            </a:pPr>
            <a:r>
              <a:rPr lang="en-GB" dirty="0">
                <a:solidFill>
                  <a:srgbClr val="003087"/>
                </a:solidFill>
                <a:latin typeface="Calibri" panose="020F0502020204030204" pitchFamily="34" charset="0"/>
                <a:ea typeface="Times New Roman" panose="02020603050405020304" pitchFamily="18" charset="0"/>
                <a:cs typeface="Times New Roman" panose="02020603050405020304" pitchFamily="18" charset="0"/>
              </a:rPr>
              <a:t>Currently there are an average of 100 requests each day; these can be managed safely. Following a Bank Holiday weekend earlier in the year there were 170 requests. Last month saw an increase in telephone requests. Use of forms completed in the practice is currently low, patients are not yet aware of this new access method. PPG members could assist with suggesting ways of advertising this approach. </a:t>
            </a:r>
          </a:p>
          <a:p>
            <a:pPr>
              <a:spcAft>
                <a:spcPts val="0"/>
              </a:spcAft>
            </a:pPr>
            <a:endParaRPr lang="en-GB" dirty="0">
              <a:solidFill>
                <a:srgbClr val="003087"/>
              </a:solidFill>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GB" dirty="0">
                <a:solidFill>
                  <a:srgbClr val="003087"/>
                </a:solidFill>
                <a:latin typeface="Calibri" panose="020F0502020204030204" pitchFamily="34" charset="0"/>
                <a:ea typeface="Times New Roman" panose="02020603050405020304" pitchFamily="18" charset="0"/>
                <a:cs typeface="Times New Roman" panose="02020603050405020304" pitchFamily="18" charset="0"/>
              </a:rPr>
              <a:t>Before the pandemic the waiting time was 2 – 3 weeks for a GP consultation, the wait time has reduced significantly and most things are dealt with within a week. Waiting times to be seen by some senior staff are still 2 – 3 weeks but this is shorter than previously. The ability to get patients to the right person at the right time has increased.</a:t>
            </a:r>
          </a:p>
          <a:p>
            <a:pPr>
              <a:spcAft>
                <a:spcPts val="0"/>
              </a:spcAft>
            </a:pPr>
            <a:endParaRPr lang="en-GB" dirty="0">
              <a:solidFill>
                <a:srgbClr val="003087"/>
              </a:solidFill>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endParaRPr lang="en-GB" dirty="0">
              <a:solidFill>
                <a:srgbClr val="003087"/>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p:cNvSpPr/>
          <p:nvPr/>
        </p:nvSpPr>
        <p:spPr>
          <a:xfrm>
            <a:off x="319177" y="155602"/>
            <a:ext cx="9655834" cy="461665"/>
          </a:xfrm>
          <a:prstGeom prst="rect">
            <a:avLst/>
          </a:prstGeom>
        </p:spPr>
        <p:txBody>
          <a:bodyPr wrap="square">
            <a:spAutoFit/>
          </a:bodyPr>
          <a:lstStyle/>
          <a:p>
            <a:r>
              <a:rPr lang="en-GB" sz="2400" dirty="0">
                <a:solidFill>
                  <a:srgbClr val="003087"/>
                </a:solidFill>
                <a:latin typeface="Arial" panose="020B0604020202020204" pitchFamily="34" charset="0"/>
                <a:ea typeface="Arial" panose="020B0604020202020204" pitchFamily="34" charset="0"/>
              </a:rPr>
              <a:t>Update on access to GP services, Face to Face consultations etc.</a:t>
            </a:r>
            <a:endParaRPr lang="en-GB" sz="2400" dirty="0">
              <a:solidFill>
                <a:srgbClr val="003087"/>
              </a:solidFill>
            </a:endParaRPr>
          </a:p>
        </p:txBody>
      </p:sp>
      <p:sp>
        <p:nvSpPr>
          <p:cNvPr id="2" name="Rectangle 1"/>
          <p:cNvSpPr/>
          <p:nvPr/>
        </p:nvSpPr>
        <p:spPr>
          <a:xfrm>
            <a:off x="3372948" y="4546923"/>
            <a:ext cx="2884059" cy="369332"/>
          </a:xfrm>
          <a:prstGeom prst="rect">
            <a:avLst/>
          </a:prstGeom>
        </p:spPr>
        <p:txBody>
          <a:bodyPr wrap="none">
            <a:spAutoFit/>
          </a:bodyPr>
          <a:lstStyle/>
          <a:p>
            <a:pPr algn="ctr"/>
            <a:r>
              <a:rPr lang="en-GB" dirty="0">
                <a:solidFill>
                  <a:srgbClr val="003087"/>
                </a:solidFill>
              </a:rPr>
              <a:t>Continued on the next slide. </a:t>
            </a:r>
          </a:p>
        </p:txBody>
      </p:sp>
      <p:sp>
        <p:nvSpPr>
          <p:cNvPr id="3" name="Title 2">
            <a:extLst>
              <a:ext uri="{FF2B5EF4-FFF2-40B4-BE49-F238E27FC236}">
                <a16:creationId xmlns:a16="http://schemas.microsoft.com/office/drawing/2014/main" id="{F1F5C024-8EDE-45F1-840E-B6782C8C1FFC}"/>
              </a:ext>
            </a:extLst>
          </p:cNvPr>
          <p:cNvSpPr>
            <a:spLocks noGrp="1"/>
          </p:cNvSpPr>
          <p:nvPr>
            <p:ph type="title"/>
          </p:nvPr>
        </p:nvSpPr>
        <p:spPr>
          <a:xfrm>
            <a:off x="681038" y="-1325563"/>
            <a:ext cx="8543925" cy="1325563"/>
          </a:xfrm>
        </p:spPr>
        <p:txBody>
          <a:bodyPr vert="horz" lIns="91440" tIns="45720" rIns="91440" bIns="45720" rtlCol="0" anchor="b">
            <a:normAutofit/>
          </a:bodyPr>
          <a:lstStyle/>
          <a:p>
            <a:r>
              <a:rPr lang="en-US" dirty="0"/>
              <a:t>Slide 9</a:t>
            </a:r>
            <a:endParaRPr lang="en-GB" dirty="0"/>
          </a:p>
        </p:txBody>
      </p:sp>
    </p:spTree>
    <p:extLst>
      <p:ext uri="{BB962C8B-B14F-4D97-AF65-F5344CB8AC3E}">
        <p14:creationId xmlns:p14="http://schemas.microsoft.com/office/powerpoint/2010/main" val="7833465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TotalTime>
  <Words>992</Words>
  <Application>Microsoft Macintosh PowerPoint</Application>
  <PresentationFormat>A4 Paper (210x297 mm)</PresentationFormat>
  <Paragraphs>119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Tahoma</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Adam (05Y) Walsall CCG</dc:creator>
  <cp:lastModifiedBy>Claire Cherry-Hardy</cp:lastModifiedBy>
  <cp:revision>23</cp:revision>
  <cp:lastPrinted>2021-09-06T10:10:14Z</cp:lastPrinted>
  <dcterms:created xsi:type="dcterms:W3CDTF">2021-09-02T11:34:54Z</dcterms:created>
  <dcterms:modified xsi:type="dcterms:W3CDTF">2023-12-06T10:41:39Z</dcterms:modified>
</cp:coreProperties>
</file>