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lide 1" id="{7FF6EE56-865A-41F6-8466-6701F46CE835}">
          <p14:sldIdLst>
            <p14:sldId id="257"/>
            <p14:sldId id="258"/>
            <p14:sldId id="259"/>
            <p14:sldId id="260"/>
            <p14:sldId id="261"/>
            <p14:sldId id="262"/>
            <p14:sldId id="263"/>
            <p14:sldId id="264"/>
            <p14:sldId id="265"/>
            <p14:sldId id="266"/>
            <p14:sldId id="267"/>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94422" autoAdjust="0"/>
  </p:normalViewPr>
  <p:slideViewPr>
    <p:cSldViewPr snapToGrid="0" showGuides="1">
      <p:cViewPr varScale="1">
        <p:scale>
          <a:sx n="121" d="100"/>
          <a:sy n="121" d="100"/>
        </p:scale>
        <p:origin x="4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F6AFFC37-8DA1-4654-A7F3-85C44BFD0B74}" type="datetimeFigureOut">
              <a:rPr lang="en-GB" smtClean="0"/>
              <a:t>06/12/2023</a:t>
            </a:fld>
            <a:endParaRPr lang="en-GB"/>
          </a:p>
        </p:txBody>
      </p:sp>
      <p:sp>
        <p:nvSpPr>
          <p:cNvPr id="4" name="Slide Image Placeholder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7E392F88-50A0-4A6D-95DD-9D2F059AFA05}" type="slidenum">
              <a:rPr lang="en-GB" smtClean="0"/>
              <a:t>‹#›</a:t>
            </a:fld>
            <a:endParaRPr lang="en-GB"/>
          </a:p>
        </p:txBody>
      </p:sp>
    </p:spTree>
    <p:extLst>
      <p:ext uri="{BB962C8B-B14F-4D97-AF65-F5344CB8AC3E}">
        <p14:creationId xmlns:p14="http://schemas.microsoft.com/office/powerpoint/2010/main" val="1507033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800B6F-B592-40B0-95E7-019F557B8325}"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683213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800B6F-B592-40B0-95E7-019F557B8325}"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1810510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800B6F-B592-40B0-95E7-019F557B8325}"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120003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800B6F-B592-40B0-95E7-019F557B8325}"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300874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1800B6F-B592-40B0-95E7-019F557B8325}"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3305950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800B6F-B592-40B0-95E7-019F557B8325}"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3312361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800B6F-B592-40B0-95E7-019F557B8325}" type="datetimeFigureOut">
              <a:rPr lang="en-GB" smtClean="0"/>
              <a:t>06/12/2023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2102209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800B6F-B592-40B0-95E7-019F557B8325}" type="datetimeFigureOut">
              <a:rPr lang="en-GB" smtClean="0"/>
              <a:t>06/12/2023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2790814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800B6F-B592-40B0-95E7-019F557B8325}" type="datetimeFigureOut">
              <a:rPr lang="en-GB" smtClean="0"/>
              <a:t>06/12/2023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1724220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800B6F-B592-40B0-95E7-019F557B8325}"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3943665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800B6F-B592-40B0-95E7-019F557B8325}"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859D94-5E68-467D-8AFD-CC47D24A0B9E}" type="slidenum">
              <a:rPr lang="en-GB" smtClean="0"/>
              <a:t>‹#›</a:t>
            </a:fld>
            <a:endParaRPr lang="en-GB"/>
          </a:p>
        </p:txBody>
      </p:sp>
    </p:spTree>
    <p:extLst>
      <p:ext uri="{BB962C8B-B14F-4D97-AF65-F5344CB8AC3E}">
        <p14:creationId xmlns:p14="http://schemas.microsoft.com/office/powerpoint/2010/main" val="65001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00B6F-B592-40B0-95E7-019F557B8325}" type="datetimeFigureOut">
              <a:rPr lang="en-GB" smtClean="0"/>
              <a:t>06/12/2023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859D94-5E68-467D-8AFD-CC47D24A0B9E}" type="slidenum">
              <a:rPr lang="en-GB" smtClean="0"/>
              <a:t>‹#›</a:t>
            </a:fld>
            <a:endParaRPr lang="en-GB"/>
          </a:p>
        </p:txBody>
      </p:sp>
    </p:spTree>
    <p:extLst>
      <p:ext uri="{BB962C8B-B14F-4D97-AF65-F5344CB8AC3E}">
        <p14:creationId xmlns:p14="http://schemas.microsoft.com/office/powerpoint/2010/main" val="2437275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536171" y="172794"/>
            <a:ext cx="7772400" cy="2387600"/>
          </a:xfrm>
        </p:spPr>
        <p:txBody>
          <a:bodyPr>
            <a:normAutofit/>
          </a:bodyPr>
          <a:lstStyle/>
          <a:p>
            <a:r>
              <a:rPr lang="en-GB" sz="4400" b="1" dirty="0">
                <a:solidFill>
                  <a:srgbClr val="0072CE"/>
                </a:solidFill>
                <a:latin typeface="Arial" pitchFamily="34" charset="0"/>
                <a:cs typeface="Arial" pitchFamily="34" charset="0"/>
              </a:rPr>
              <a:t>Northgate Practice </a:t>
            </a:r>
            <a:br>
              <a:rPr lang="en-GB" sz="4400" b="1" dirty="0">
                <a:solidFill>
                  <a:srgbClr val="0072CE"/>
                </a:solidFill>
                <a:latin typeface="Arial" pitchFamily="34" charset="0"/>
                <a:cs typeface="Arial" pitchFamily="34" charset="0"/>
              </a:rPr>
            </a:br>
            <a:r>
              <a:rPr lang="en-GB" sz="4400" b="1" dirty="0">
                <a:solidFill>
                  <a:srgbClr val="0072CE"/>
                </a:solidFill>
                <a:latin typeface="Arial" pitchFamily="34" charset="0"/>
                <a:cs typeface="Arial" pitchFamily="34" charset="0"/>
              </a:rPr>
              <a:t>Patient Participation Group</a:t>
            </a:r>
            <a:br>
              <a:rPr lang="en-GB" sz="4400" b="1" dirty="0">
                <a:solidFill>
                  <a:srgbClr val="0072CE"/>
                </a:solidFill>
                <a:latin typeface="Arial" pitchFamily="34" charset="0"/>
                <a:cs typeface="Arial" pitchFamily="34" charset="0"/>
              </a:rPr>
            </a:br>
            <a:endParaRPr lang="en-GB" sz="4400" dirty="0"/>
          </a:p>
        </p:txBody>
      </p:sp>
      <p:sp>
        <p:nvSpPr>
          <p:cNvPr id="3" name="Subtitle 2"/>
          <p:cNvSpPr>
            <a:spLocks noGrp="1"/>
          </p:cNvSpPr>
          <p:nvPr>
            <p:ph type="subTitle" idx="1"/>
          </p:nvPr>
        </p:nvSpPr>
        <p:spPr/>
        <p:txBody>
          <a:bodyPr>
            <a:normAutofit fontScale="77500" lnSpcReduction="20000"/>
          </a:bodyPr>
          <a:lstStyle/>
          <a:p>
            <a:r>
              <a:rPr lang="en-GB" b="1" dirty="0">
                <a:solidFill>
                  <a:srgbClr val="0072CE"/>
                </a:solidFill>
                <a:latin typeface="Arial" pitchFamily="34" charset="0"/>
                <a:cs typeface="Arial" pitchFamily="34" charset="0"/>
              </a:rPr>
              <a:t>Northgate Practice </a:t>
            </a:r>
          </a:p>
          <a:p>
            <a:r>
              <a:rPr lang="en-GB" b="1" dirty="0">
                <a:solidFill>
                  <a:srgbClr val="0072CE"/>
                </a:solidFill>
                <a:latin typeface="Arial" pitchFamily="34" charset="0"/>
                <a:cs typeface="Arial" pitchFamily="34" charset="0"/>
              </a:rPr>
              <a:t>Patient Participation Group</a:t>
            </a:r>
          </a:p>
          <a:p>
            <a:endParaRPr lang="en-GB" dirty="0"/>
          </a:p>
          <a:p>
            <a:r>
              <a:rPr lang="en-GB" dirty="0"/>
              <a:t>Northgate Practice </a:t>
            </a:r>
          </a:p>
          <a:p>
            <a:r>
              <a:rPr lang="en-GB" dirty="0"/>
              <a:t>Patient Participation Group</a:t>
            </a:r>
          </a:p>
          <a:p>
            <a:endParaRPr lang="en-GB" dirty="0"/>
          </a:p>
        </p:txBody>
      </p:sp>
      <p:pic>
        <p:nvPicPr>
          <p:cNvPr id="5" name="Picture 2" title="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00092" y="5697194"/>
            <a:ext cx="1870225" cy="109096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Image result for patient participation group"/>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57744" y="2204864"/>
            <a:ext cx="6912468" cy="308419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019993" y="5611090"/>
            <a:ext cx="4804756" cy="646331"/>
          </a:xfrm>
          <a:prstGeom prst="rect">
            <a:avLst/>
          </a:prstGeom>
          <a:noFill/>
        </p:spPr>
        <p:txBody>
          <a:bodyPr wrap="square" rtlCol="0">
            <a:spAutoFit/>
          </a:bodyPr>
          <a:lstStyle/>
          <a:p>
            <a:pPr algn="ctr"/>
            <a:r>
              <a:rPr lang="en-GB" sz="3600" b="1" dirty="0"/>
              <a:t>Meeting will begin soon</a:t>
            </a:r>
          </a:p>
        </p:txBody>
      </p:sp>
    </p:spTree>
    <p:extLst>
      <p:ext uri="{BB962C8B-B14F-4D97-AF65-F5344CB8AC3E}">
        <p14:creationId xmlns:p14="http://schemas.microsoft.com/office/powerpoint/2010/main" val="2835006985"/>
      </p:ext>
    </p:extLst>
  </p:cSld>
  <p:clrMapOvr>
    <a:masterClrMapping/>
  </p:clrMapOvr>
  <mc:AlternateContent xmlns:mc="http://schemas.openxmlformats.org/markup-compatibility/2006" xmlns:p14="http://schemas.microsoft.com/office/powerpoint/2010/main">
    <mc:Choice Requires="p14">
      <p:transition spd="slow" p14:dur="1500" advClick="0" advTm="15000">
        <p:split orient="vert"/>
      </p:transition>
    </mc:Choice>
    <mc:Fallback xmlns="">
      <p:transition spd="slow" advClick="0" advTm="15000">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560"/>
            <a:ext cx="9144000" cy="4832092"/>
          </a:xfrm>
          <a:prstGeom prst="rect">
            <a:avLst/>
          </a:prstGeom>
        </p:spPr>
        <p:txBody>
          <a:bodyPr wrap="square">
            <a:spAutoFit/>
          </a:bodyPr>
          <a:lstStyle/>
          <a:p>
            <a:pPr algn="ctr"/>
            <a:r>
              <a:rPr lang="en-GB" sz="2800" b="1" u="sng" dirty="0">
                <a:solidFill>
                  <a:srgbClr val="0072CE"/>
                </a:solidFill>
                <a:latin typeface="Arial" pitchFamily="34" charset="0"/>
                <a:cs typeface="Arial" pitchFamily="34" charset="0"/>
              </a:rPr>
              <a:t>Future for patient group</a:t>
            </a:r>
          </a:p>
          <a:p>
            <a:pPr algn="ctr"/>
            <a:endParaRPr lang="en-GB" sz="2800" b="1" u="sng"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Meetings will be held virtually for the foreseeable future</a:t>
            </a:r>
          </a:p>
          <a:p>
            <a:pPr algn="ctr"/>
            <a:endParaRPr lang="en-GB" sz="28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This may gain interest from younger members.</a:t>
            </a:r>
          </a:p>
          <a:p>
            <a:pPr algn="ctr"/>
            <a:endParaRPr lang="en-GB" sz="2800" b="1" dirty="0">
              <a:solidFill>
                <a:srgbClr val="0072CE"/>
              </a:solidFill>
              <a:latin typeface="Arial" pitchFamily="34" charset="0"/>
              <a:cs typeface="Arial" pitchFamily="34" charset="0"/>
            </a:endParaRPr>
          </a:p>
          <a:p>
            <a:pPr algn="ctr"/>
            <a:endParaRPr lang="en-GB" sz="2800" b="1" dirty="0">
              <a:solidFill>
                <a:srgbClr val="0072CE"/>
              </a:solidFill>
              <a:latin typeface="Arial" pitchFamily="34" charset="0"/>
              <a:cs typeface="Arial" pitchFamily="34" charset="0"/>
            </a:endParaRPr>
          </a:p>
          <a:p>
            <a:pPr algn="ctr"/>
            <a:endParaRPr lang="en-GB" sz="28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QUESTIONS? </a:t>
            </a:r>
          </a:p>
          <a:p>
            <a:pPr algn="ctr"/>
            <a:endParaRPr lang="en-GB" sz="2800" b="1" dirty="0">
              <a:solidFill>
                <a:srgbClr val="0072CE"/>
              </a:solidFill>
              <a:latin typeface="Arial" pitchFamily="34" charset="0"/>
              <a:cs typeface="Arial" pitchFamily="34" charset="0"/>
            </a:endParaRPr>
          </a:p>
        </p:txBody>
      </p:sp>
      <p:sp>
        <p:nvSpPr>
          <p:cNvPr id="2" name="Title 1" hidden="1"/>
          <p:cNvSpPr>
            <a:spLocks noGrp="1"/>
          </p:cNvSpPr>
          <p:nvPr>
            <p:ph type="title"/>
          </p:nvPr>
        </p:nvSpPr>
        <p:spPr/>
        <p:txBody>
          <a:bodyPr/>
          <a:lstStyle/>
          <a:p>
            <a:r>
              <a:rPr lang="en-GB" dirty="0"/>
              <a:t>Slide 10</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3449044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88460" y="1964174"/>
            <a:ext cx="2749472" cy="1200329"/>
          </a:xfrm>
          <a:prstGeom prst="rect">
            <a:avLst/>
          </a:prstGeom>
        </p:spPr>
        <p:txBody>
          <a:bodyPr wrap="none">
            <a:spAutoFit/>
          </a:bodyPr>
          <a:lstStyle/>
          <a:p>
            <a:pPr algn="ctr"/>
            <a:r>
              <a:rPr lang="en-GB" sz="7200" b="1" dirty="0">
                <a:solidFill>
                  <a:srgbClr val="0072CE"/>
                </a:solidFill>
                <a:latin typeface="Arial" pitchFamily="34" charset="0"/>
                <a:cs typeface="Arial" pitchFamily="34" charset="0"/>
              </a:rPr>
              <a:t>A.O.B</a:t>
            </a:r>
          </a:p>
        </p:txBody>
      </p:sp>
      <p:sp>
        <p:nvSpPr>
          <p:cNvPr id="2" name="Title 1" hidden="1"/>
          <p:cNvSpPr>
            <a:spLocks noGrp="1"/>
          </p:cNvSpPr>
          <p:nvPr>
            <p:ph type="title"/>
          </p:nvPr>
        </p:nvSpPr>
        <p:spPr/>
        <p:txBody>
          <a:bodyPr/>
          <a:lstStyle/>
          <a:p>
            <a:r>
              <a:rPr lang="en-GB" dirty="0"/>
              <a:t>Slide 11</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3310866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1368" y="1964174"/>
            <a:ext cx="7763664" cy="2585323"/>
          </a:xfrm>
          <a:prstGeom prst="rect">
            <a:avLst/>
          </a:prstGeom>
        </p:spPr>
        <p:txBody>
          <a:bodyPr wrap="none">
            <a:spAutoFit/>
          </a:bodyPr>
          <a:lstStyle/>
          <a:p>
            <a:pPr algn="ctr"/>
            <a:r>
              <a:rPr lang="en-GB" sz="5400" b="1" dirty="0">
                <a:solidFill>
                  <a:srgbClr val="0072CE"/>
                </a:solidFill>
                <a:latin typeface="Arial" pitchFamily="34" charset="0"/>
                <a:cs typeface="Arial" pitchFamily="34" charset="0"/>
              </a:rPr>
              <a:t>Thank you</a:t>
            </a:r>
          </a:p>
          <a:p>
            <a:pPr algn="ctr"/>
            <a:endParaRPr lang="en-GB" sz="5400" b="1" dirty="0">
              <a:solidFill>
                <a:srgbClr val="0072CE"/>
              </a:solidFill>
              <a:latin typeface="Arial" pitchFamily="34" charset="0"/>
              <a:cs typeface="Arial" pitchFamily="34" charset="0"/>
            </a:endParaRPr>
          </a:p>
          <a:p>
            <a:pPr algn="ctr"/>
            <a:r>
              <a:rPr lang="en-GB" sz="5400" b="1" dirty="0">
                <a:solidFill>
                  <a:srgbClr val="0072CE"/>
                </a:solidFill>
                <a:latin typeface="Arial" pitchFamily="34" charset="0"/>
                <a:cs typeface="Arial" pitchFamily="34" charset="0"/>
              </a:rPr>
              <a:t>Next meeting date TBC</a:t>
            </a:r>
          </a:p>
        </p:txBody>
      </p:sp>
      <p:sp>
        <p:nvSpPr>
          <p:cNvPr id="2" name="Title 1" hidden="1"/>
          <p:cNvSpPr>
            <a:spLocks noGrp="1"/>
          </p:cNvSpPr>
          <p:nvPr>
            <p:ph type="title"/>
          </p:nvPr>
        </p:nvSpPr>
        <p:spPr/>
        <p:txBody>
          <a:bodyPr/>
          <a:lstStyle/>
          <a:p>
            <a:r>
              <a:rPr lang="en-GB" dirty="0"/>
              <a:t>Slide 12</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70671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
            <a:ext cx="9144000" cy="7048083"/>
          </a:xfrm>
          <a:prstGeom prst="rect">
            <a:avLst/>
          </a:prstGeom>
        </p:spPr>
        <p:txBody>
          <a:bodyPr wrap="square">
            <a:spAutoFit/>
          </a:bodyPr>
          <a:lstStyle/>
          <a:p>
            <a:pPr algn="ctr"/>
            <a:r>
              <a:rPr lang="en-GB" sz="2800" b="1" dirty="0">
                <a:solidFill>
                  <a:srgbClr val="0072CE"/>
                </a:solidFill>
                <a:latin typeface="Arial" pitchFamily="34" charset="0"/>
                <a:cs typeface="Arial" pitchFamily="34" charset="0"/>
              </a:rPr>
              <a:t>Northgate Practice </a:t>
            </a:r>
          </a:p>
          <a:p>
            <a:pPr algn="ctr"/>
            <a:r>
              <a:rPr lang="en-GB" sz="2800" b="1" dirty="0">
                <a:solidFill>
                  <a:srgbClr val="0072CE"/>
                </a:solidFill>
                <a:latin typeface="Arial" pitchFamily="34" charset="0"/>
                <a:cs typeface="Arial" pitchFamily="34" charset="0"/>
              </a:rPr>
              <a:t>Patient Participation Group Virtual Meeting Tuesday 18</a:t>
            </a:r>
            <a:r>
              <a:rPr lang="en-GB" sz="2800" b="1" baseline="30000" dirty="0">
                <a:solidFill>
                  <a:srgbClr val="0072CE"/>
                </a:solidFill>
                <a:latin typeface="Arial" pitchFamily="34" charset="0"/>
                <a:cs typeface="Arial" pitchFamily="34" charset="0"/>
              </a:rPr>
              <a:t>th</a:t>
            </a:r>
            <a:r>
              <a:rPr lang="en-GB" sz="2800" b="1" dirty="0">
                <a:solidFill>
                  <a:srgbClr val="0072CE"/>
                </a:solidFill>
                <a:latin typeface="Arial" pitchFamily="34" charset="0"/>
                <a:cs typeface="Arial" pitchFamily="34" charset="0"/>
              </a:rPr>
              <a:t> August 1-1.30pm</a:t>
            </a:r>
          </a:p>
          <a:p>
            <a:pPr algn="ctr"/>
            <a:endParaRPr lang="en-GB" sz="28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Janet Jukes to take minutes as usual please so they can be displayed on the website.</a:t>
            </a:r>
          </a:p>
          <a:p>
            <a:pPr algn="ctr"/>
            <a:endParaRPr lang="en-GB" sz="2800" b="1" dirty="0">
              <a:solidFill>
                <a:srgbClr val="0072CE"/>
              </a:solidFill>
              <a:latin typeface="Arial" pitchFamily="34" charset="0"/>
              <a:cs typeface="Arial" pitchFamily="34" charset="0"/>
            </a:endParaRPr>
          </a:p>
          <a:p>
            <a:pPr algn="ctr"/>
            <a:r>
              <a:rPr lang="en-GB" sz="2800" b="1" u="sng" dirty="0">
                <a:solidFill>
                  <a:srgbClr val="0072CE"/>
                </a:solidFill>
                <a:latin typeface="Arial" pitchFamily="34" charset="0"/>
                <a:cs typeface="Arial" pitchFamily="34" charset="0"/>
              </a:rPr>
              <a:t>AGENDA</a:t>
            </a:r>
          </a:p>
          <a:p>
            <a:pPr marL="457200" indent="-457200" algn="ctr">
              <a:buFont typeface="Arial" panose="020B0604020202020204" pitchFamily="34" charset="0"/>
              <a:buChar char="•"/>
            </a:pPr>
            <a:r>
              <a:rPr lang="en-GB" sz="2800" b="1" dirty="0">
                <a:solidFill>
                  <a:srgbClr val="0072CE"/>
                </a:solidFill>
                <a:latin typeface="Arial" pitchFamily="34" charset="0"/>
                <a:cs typeface="Arial" pitchFamily="34" charset="0"/>
              </a:rPr>
              <a:t>Practice Update - Staff</a:t>
            </a:r>
          </a:p>
          <a:p>
            <a:pPr marL="457200" indent="-457200" algn="ctr">
              <a:buFont typeface="Arial" panose="020B0604020202020204" pitchFamily="34" charset="0"/>
              <a:buChar char="•"/>
            </a:pPr>
            <a:r>
              <a:rPr lang="en-GB" sz="2800" b="1" dirty="0">
                <a:solidFill>
                  <a:srgbClr val="0072CE"/>
                </a:solidFill>
                <a:latin typeface="Arial" pitchFamily="34" charset="0"/>
                <a:cs typeface="Arial" pitchFamily="34" charset="0"/>
              </a:rPr>
              <a:t>Primary Care Access during Covid-19</a:t>
            </a:r>
          </a:p>
          <a:p>
            <a:pPr marL="457200" indent="-457200" algn="ctr">
              <a:buFont typeface="Arial" panose="020B0604020202020204" pitchFamily="34" charset="0"/>
              <a:buChar char="•"/>
            </a:pPr>
            <a:r>
              <a:rPr lang="en-GB" sz="2800" b="1" dirty="0">
                <a:solidFill>
                  <a:srgbClr val="0072CE"/>
                </a:solidFill>
                <a:latin typeface="Arial" pitchFamily="34" charset="0"/>
                <a:cs typeface="Arial" pitchFamily="34" charset="0"/>
              </a:rPr>
              <a:t>Flu clinics 2020</a:t>
            </a:r>
          </a:p>
          <a:p>
            <a:pPr marL="457200" indent="-457200" algn="ctr">
              <a:buFont typeface="Arial" panose="020B0604020202020204" pitchFamily="34" charset="0"/>
              <a:buChar char="•"/>
            </a:pPr>
            <a:r>
              <a:rPr lang="en-GB" sz="2800" b="1" dirty="0">
                <a:solidFill>
                  <a:srgbClr val="0072CE"/>
                </a:solidFill>
                <a:latin typeface="Arial" pitchFamily="34" charset="0"/>
                <a:cs typeface="Arial" pitchFamily="34" charset="0"/>
              </a:rPr>
              <a:t>Social Prescriber</a:t>
            </a:r>
          </a:p>
          <a:p>
            <a:pPr marL="457200" indent="-457200" algn="ctr">
              <a:buFont typeface="Arial" panose="020B0604020202020204" pitchFamily="34" charset="0"/>
              <a:buChar char="•"/>
            </a:pPr>
            <a:r>
              <a:rPr lang="en-GB" sz="2800" b="1" dirty="0">
                <a:solidFill>
                  <a:srgbClr val="0072CE"/>
                </a:solidFill>
                <a:latin typeface="Arial" pitchFamily="34" charset="0"/>
                <a:cs typeface="Arial" pitchFamily="34" charset="0"/>
              </a:rPr>
              <a:t>First Contact Physiotherapist</a:t>
            </a:r>
          </a:p>
          <a:p>
            <a:pPr marL="457200" indent="-457200" algn="ctr">
              <a:buFont typeface="Arial" panose="020B0604020202020204" pitchFamily="34" charset="0"/>
              <a:buChar char="•"/>
            </a:pPr>
            <a:r>
              <a:rPr lang="en-GB" sz="2800" b="1" dirty="0">
                <a:solidFill>
                  <a:srgbClr val="0072CE"/>
                </a:solidFill>
                <a:latin typeface="Arial" pitchFamily="34" charset="0"/>
                <a:cs typeface="Arial" pitchFamily="34" charset="0"/>
              </a:rPr>
              <a:t>Future for patient group</a:t>
            </a:r>
          </a:p>
          <a:p>
            <a:pPr marL="457200" indent="-457200" algn="ctr">
              <a:buFont typeface="Arial" panose="020B0604020202020204" pitchFamily="34" charset="0"/>
              <a:buChar char="•"/>
            </a:pPr>
            <a:r>
              <a:rPr lang="en-GB" sz="2800" b="1" dirty="0">
                <a:solidFill>
                  <a:srgbClr val="0072CE"/>
                </a:solidFill>
                <a:latin typeface="Arial" pitchFamily="34" charset="0"/>
                <a:cs typeface="Arial" pitchFamily="34" charset="0"/>
              </a:rPr>
              <a:t>A.O.B</a:t>
            </a:r>
          </a:p>
          <a:p>
            <a:pPr marL="457200" indent="-457200" algn="ctr">
              <a:buFont typeface="Arial" panose="020B0604020202020204" pitchFamily="34" charset="0"/>
              <a:buChar char="•"/>
            </a:pPr>
            <a:endParaRPr lang="en-GB" sz="3200" b="1" dirty="0">
              <a:solidFill>
                <a:srgbClr val="0072CE"/>
              </a:solidFill>
              <a:latin typeface="Arial" pitchFamily="34" charset="0"/>
              <a:cs typeface="Arial" pitchFamily="34" charset="0"/>
            </a:endParaRPr>
          </a:p>
        </p:txBody>
      </p:sp>
      <p:pic>
        <p:nvPicPr>
          <p:cNvPr id="7" name="Picture 2" hidden="1" title="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00092" y="5697194"/>
            <a:ext cx="1870225" cy="109096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hidden="1"/>
          <p:cNvSpPr>
            <a:spLocks noGrp="1"/>
          </p:cNvSpPr>
          <p:nvPr>
            <p:ph type="title"/>
          </p:nvPr>
        </p:nvSpPr>
        <p:spPr/>
        <p:txBody>
          <a:bodyPr/>
          <a:lstStyle/>
          <a:p>
            <a:r>
              <a:rPr lang="en-GB" dirty="0"/>
              <a:t>Slide 2</a:t>
            </a:r>
          </a:p>
        </p:txBody>
      </p:sp>
      <p:sp>
        <p:nvSpPr>
          <p:cNvPr id="3" name="Content Placeholder 2" hidden="1"/>
          <p:cNvSpPr>
            <a:spLocks noGrp="1"/>
          </p:cNvSpPr>
          <p:nvPr>
            <p:ph idx="1"/>
          </p:nvPr>
        </p:nvSpPr>
        <p:spPr/>
        <p:txBody>
          <a:bodyPr/>
          <a:lstStyle/>
          <a:p>
            <a:endParaRPr lang="en-GB" dirty="0"/>
          </a:p>
        </p:txBody>
      </p:sp>
    </p:spTree>
    <p:extLst>
      <p:ext uri="{BB962C8B-B14F-4D97-AF65-F5344CB8AC3E}">
        <p14:creationId xmlns:p14="http://schemas.microsoft.com/office/powerpoint/2010/main" val="34782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7818" y="393068"/>
            <a:ext cx="8789471" cy="6524863"/>
          </a:xfrm>
          <a:prstGeom prst="rect">
            <a:avLst/>
          </a:prstGeom>
        </p:spPr>
        <p:txBody>
          <a:bodyPr wrap="square">
            <a:spAutoFit/>
          </a:bodyPr>
          <a:lstStyle/>
          <a:p>
            <a:pPr lvl="0" algn="ctr"/>
            <a:r>
              <a:rPr lang="en-GB" sz="2800" b="1" u="sng" dirty="0">
                <a:solidFill>
                  <a:srgbClr val="0072CE"/>
                </a:solidFill>
                <a:latin typeface="Arial" pitchFamily="34" charset="0"/>
                <a:cs typeface="Arial" pitchFamily="34" charset="0"/>
              </a:rPr>
              <a:t>Practice Update - Staff</a:t>
            </a:r>
          </a:p>
          <a:p>
            <a:pPr algn="ctr"/>
            <a:endParaRPr lang="en-GB" b="1" dirty="0">
              <a:solidFill>
                <a:srgbClr val="0072CE"/>
              </a:solidFill>
              <a:latin typeface="Arial" pitchFamily="34" charset="0"/>
              <a:cs typeface="Arial" pitchFamily="34" charset="0"/>
            </a:endParaRPr>
          </a:p>
          <a:p>
            <a:pPr marL="285750" indent="-285750" algn="ctr">
              <a:buFont typeface="Arial" panose="020B0604020202020204" pitchFamily="34" charset="0"/>
              <a:buChar char="•"/>
            </a:pPr>
            <a:r>
              <a:rPr lang="en-GB" sz="2400" b="1" dirty="0">
                <a:solidFill>
                  <a:srgbClr val="0072CE"/>
                </a:solidFill>
                <a:latin typeface="Arial" pitchFamily="34" charset="0"/>
                <a:cs typeface="Arial" pitchFamily="34" charset="0"/>
              </a:rPr>
              <a:t>Dr Lloyd retired January 2020 – she thanked ther PPG in her farewell speech. </a:t>
            </a:r>
          </a:p>
          <a:p>
            <a:pPr algn="ctr"/>
            <a:endParaRPr lang="en-GB" sz="2400" b="1" dirty="0">
              <a:solidFill>
                <a:srgbClr val="0072CE"/>
              </a:solidFill>
              <a:latin typeface="Arial" pitchFamily="34" charset="0"/>
              <a:cs typeface="Arial" pitchFamily="34" charset="0"/>
            </a:endParaRPr>
          </a:p>
          <a:p>
            <a:pPr marL="285750" indent="-285750" algn="ctr">
              <a:buFont typeface="Arial" panose="020B0604020202020204" pitchFamily="34" charset="0"/>
              <a:buChar char="•"/>
            </a:pPr>
            <a:r>
              <a:rPr lang="en-GB" sz="2400" b="1" dirty="0">
                <a:solidFill>
                  <a:srgbClr val="0072CE"/>
                </a:solidFill>
                <a:latin typeface="Arial" pitchFamily="34" charset="0"/>
                <a:cs typeface="Arial" pitchFamily="34" charset="0"/>
              </a:rPr>
              <a:t>Dr </a:t>
            </a:r>
            <a:r>
              <a:rPr lang="en-GB" sz="2400" b="1" dirty="0" err="1">
                <a:solidFill>
                  <a:srgbClr val="0072CE"/>
                </a:solidFill>
                <a:latin typeface="Arial" pitchFamily="34" charset="0"/>
                <a:cs typeface="Arial" pitchFamily="34" charset="0"/>
              </a:rPr>
              <a:t>Makam</a:t>
            </a:r>
            <a:r>
              <a:rPr lang="en-GB" sz="2400" b="1" dirty="0">
                <a:solidFill>
                  <a:srgbClr val="0072CE"/>
                </a:solidFill>
                <a:latin typeface="Arial" pitchFamily="34" charset="0"/>
                <a:cs typeface="Arial" pitchFamily="34" charset="0"/>
              </a:rPr>
              <a:t> Registrar left January 2020 and has been replaced by Dr </a:t>
            </a:r>
            <a:r>
              <a:rPr lang="en-GB" sz="2400" b="1" dirty="0" err="1">
                <a:solidFill>
                  <a:srgbClr val="0072CE"/>
                </a:solidFill>
                <a:latin typeface="Arial" pitchFamily="34" charset="0"/>
                <a:cs typeface="Arial" pitchFamily="34" charset="0"/>
              </a:rPr>
              <a:t>Khattack</a:t>
            </a:r>
            <a:r>
              <a:rPr lang="en-GB" sz="2400" b="1" dirty="0">
                <a:solidFill>
                  <a:srgbClr val="0072CE"/>
                </a:solidFill>
                <a:latin typeface="Arial" pitchFamily="34" charset="0"/>
                <a:cs typeface="Arial" pitchFamily="34" charset="0"/>
              </a:rPr>
              <a:t> (Male)</a:t>
            </a:r>
          </a:p>
          <a:p>
            <a:pPr algn="ctr"/>
            <a:endParaRPr lang="en-GB" sz="2400" b="1" dirty="0">
              <a:solidFill>
                <a:srgbClr val="0072CE"/>
              </a:solidFill>
              <a:latin typeface="Arial" pitchFamily="34" charset="0"/>
              <a:cs typeface="Arial" pitchFamily="34" charset="0"/>
            </a:endParaRPr>
          </a:p>
          <a:p>
            <a:pPr marL="285750" indent="-285750" algn="ctr">
              <a:buFont typeface="Arial" panose="020B0604020202020204" pitchFamily="34" charset="0"/>
              <a:buChar char="•"/>
            </a:pPr>
            <a:r>
              <a:rPr lang="en-GB" sz="2400" b="1" dirty="0">
                <a:solidFill>
                  <a:srgbClr val="0072CE"/>
                </a:solidFill>
                <a:latin typeface="Arial" pitchFamily="34" charset="0"/>
                <a:cs typeface="Arial" pitchFamily="34" charset="0"/>
              </a:rPr>
              <a:t>2 new GPs – Dr Gupta (Female) &amp; Dr </a:t>
            </a:r>
            <a:r>
              <a:rPr lang="en-GB" sz="2400" b="1" dirty="0" err="1">
                <a:solidFill>
                  <a:srgbClr val="0072CE"/>
                </a:solidFill>
                <a:latin typeface="Arial" pitchFamily="34" charset="0"/>
                <a:cs typeface="Arial" pitchFamily="34" charset="0"/>
              </a:rPr>
              <a:t>Kyranides</a:t>
            </a:r>
            <a:r>
              <a:rPr lang="en-GB" sz="2400" b="1" dirty="0">
                <a:solidFill>
                  <a:srgbClr val="0072CE"/>
                </a:solidFill>
                <a:latin typeface="Arial" pitchFamily="34" charset="0"/>
                <a:cs typeface="Arial" pitchFamily="34" charset="0"/>
              </a:rPr>
              <a:t> (Female)</a:t>
            </a:r>
          </a:p>
          <a:p>
            <a:pPr algn="ctr"/>
            <a:endParaRPr lang="en-GB" sz="2400" b="1" dirty="0">
              <a:solidFill>
                <a:srgbClr val="0072CE"/>
              </a:solidFill>
              <a:latin typeface="Arial" pitchFamily="34" charset="0"/>
              <a:cs typeface="Arial" pitchFamily="34" charset="0"/>
            </a:endParaRPr>
          </a:p>
          <a:p>
            <a:pPr marL="285750" indent="-285750" algn="ctr">
              <a:buFont typeface="Arial" panose="020B0604020202020204" pitchFamily="34" charset="0"/>
              <a:buChar char="•"/>
            </a:pPr>
            <a:r>
              <a:rPr lang="en-GB" sz="2400" b="1" dirty="0">
                <a:solidFill>
                  <a:srgbClr val="0072CE"/>
                </a:solidFill>
                <a:latin typeface="Arial" pitchFamily="34" charset="0"/>
                <a:cs typeface="Arial" pitchFamily="34" charset="0"/>
              </a:rPr>
              <a:t>Chris Blunt is due to retire as Portland Manager at the end of August 2020 and to remain as Northgate Manager for the time being. </a:t>
            </a:r>
          </a:p>
          <a:p>
            <a:pPr algn="ctr"/>
            <a:endParaRPr lang="en-GB" b="1" dirty="0">
              <a:solidFill>
                <a:srgbClr val="0072CE"/>
              </a:solidFill>
              <a:latin typeface="Arial" pitchFamily="34" charset="0"/>
              <a:cs typeface="Arial" pitchFamily="34" charset="0"/>
            </a:endParaRPr>
          </a:p>
          <a:p>
            <a:pPr algn="ctr"/>
            <a:endParaRPr lang="en-GB" b="1" dirty="0">
              <a:solidFill>
                <a:srgbClr val="0072CE"/>
              </a:solidFill>
              <a:latin typeface="Arial" pitchFamily="34" charset="0"/>
              <a:cs typeface="Arial" pitchFamily="34" charset="0"/>
            </a:endParaRPr>
          </a:p>
          <a:p>
            <a:pPr algn="ctr"/>
            <a:r>
              <a:rPr lang="en-GB" sz="3600" b="1" dirty="0">
                <a:solidFill>
                  <a:srgbClr val="0072CE"/>
                </a:solidFill>
                <a:latin typeface="Arial" pitchFamily="34" charset="0"/>
                <a:cs typeface="Arial" pitchFamily="34" charset="0"/>
              </a:rPr>
              <a:t>QUESTIONS? </a:t>
            </a:r>
          </a:p>
          <a:p>
            <a:pPr marL="285750" indent="-285750" algn="ctr">
              <a:buFont typeface="Arial" panose="020B0604020202020204" pitchFamily="34" charset="0"/>
              <a:buChar char="•"/>
            </a:pPr>
            <a:endParaRPr lang="en-GB" b="1" dirty="0">
              <a:solidFill>
                <a:srgbClr val="0072CE"/>
              </a:solidFill>
              <a:latin typeface="Arial" pitchFamily="34" charset="0"/>
              <a:cs typeface="Arial" pitchFamily="34" charset="0"/>
            </a:endParaRPr>
          </a:p>
          <a:p>
            <a:pPr algn="ctr"/>
            <a:endParaRPr lang="en-GB" b="1" dirty="0">
              <a:solidFill>
                <a:srgbClr val="0072CE"/>
              </a:solidFill>
              <a:latin typeface="Arial" pitchFamily="34" charset="0"/>
              <a:cs typeface="Arial" pitchFamily="34" charset="0"/>
            </a:endParaRPr>
          </a:p>
        </p:txBody>
      </p:sp>
      <p:pic>
        <p:nvPicPr>
          <p:cNvPr id="4" name="Picture 2" title="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00092" y="5697194"/>
            <a:ext cx="1870225" cy="109096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hidden="1"/>
          <p:cNvSpPr>
            <a:spLocks noGrp="1"/>
          </p:cNvSpPr>
          <p:nvPr>
            <p:ph type="title"/>
          </p:nvPr>
        </p:nvSpPr>
        <p:spPr/>
        <p:txBody>
          <a:bodyPr/>
          <a:lstStyle/>
          <a:p>
            <a:r>
              <a:rPr lang="en-GB" dirty="0"/>
              <a:t>Slide 3</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4167030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21071"/>
            <a:ext cx="9144000" cy="4832092"/>
          </a:xfrm>
          <a:prstGeom prst="rect">
            <a:avLst/>
          </a:prstGeom>
        </p:spPr>
        <p:txBody>
          <a:bodyPr wrap="square">
            <a:spAutoFit/>
          </a:bodyPr>
          <a:lstStyle/>
          <a:p>
            <a:pPr algn="ctr"/>
            <a:r>
              <a:rPr lang="en-GB" sz="2800" b="1" u="sng" dirty="0">
                <a:solidFill>
                  <a:srgbClr val="0072CE"/>
                </a:solidFill>
                <a:latin typeface="Arial" pitchFamily="34" charset="0"/>
                <a:cs typeface="Arial" pitchFamily="34" charset="0"/>
              </a:rPr>
              <a:t>Primary Care Access during Covid-19</a:t>
            </a:r>
          </a:p>
          <a:p>
            <a:pPr algn="ctr"/>
            <a:endParaRPr lang="en-GB" sz="28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Media coverage has been poor nationally on how general practice is working through the pandemic, some people think were closed!</a:t>
            </a:r>
          </a:p>
          <a:p>
            <a:pPr algn="ctr"/>
            <a:endParaRPr lang="en-GB" sz="28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General Practice is working but in a very different way. </a:t>
            </a:r>
          </a:p>
          <a:p>
            <a:pPr algn="ctr"/>
            <a:endParaRPr lang="en-GB" sz="28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Below are a few examples on how were working and looking after our patients. </a:t>
            </a:r>
          </a:p>
        </p:txBody>
      </p:sp>
      <p:pic>
        <p:nvPicPr>
          <p:cNvPr id="6" name="Picture 2" title="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00092" y="5697194"/>
            <a:ext cx="1870225" cy="109096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hidden="1"/>
          <p:cNvSpPr>
            <a:spLocks noGrp="1"/>
          </p:cNvSpPr>
          <p:nvPr>
            <p:ph type="title"/>
          </p:nvPr>
        </p:nvSpPr>
        <p:spPr/>
        <p:txBody>
          <a:bodyPr/>
          <a:lstStyle/>
          <a:p>
            <a:r>
              <a:rPr lang="en-GB" dirty="0"/>
              <a:t>Slide 4</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629851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233297"/>
          </a:xfrm>
          <a:prstGeom prst="rect">
            <a:avLst/>
          </a:prstGeom>
        </p:spPr>
        <p:txBody>
          <a:bodyPr wrap="square">
            <a:spAutoFit/>
          </a:bodyPr>
          <a:lstStyle/>
          <a:p>
            <a:pPr marL="342900" indent="-342900">
              <a:buAutoNum type="arabicPeriod"/>
            </a:pPr>
            <a:endParaRPr lang="en-GB" b="1" dirty="0">
              <a:solidFill>
                <a:srgbClr val="0072CE"/>
              </a:solidFill>
              <a:latin typeface="Arial" pitchFamily="34" charset="0"/>
              <a:cs typeface="Arial" pitchFamily="34" charset="0"/>
            </a:endParaRPr>
          </a:p>
          <a:p>
            <a:pPr algn="ctr"/>
            <a:r>
              <a:rPr lang="en-GB" b="1" dirty="0">
                <a:latin typeface="Arial" pitchFamily="34" charset="0"/>
                <a:cs typeface="Arial" pitchFamily="34" charset="0"/>
              </a:rPr>
              <a:t>NO ROUTINE FACE TO FACE APPOINTMENTS</a:t>
            </a:r>
          </a:p>
          <a:p>
            <a:pPr marL="342900" indent="-342900">
              <a:buAutoNum type="arabicPeriod"/>
            </a:pPr>
            <a:endParaRPr lang="en-GB" b="1" dirty="0">
              <a:solidFill>
                <a:srgbClr val="0072CE"/>
              </a:solidFill>
              <a:latin typeface="Arial" pitchFamily="34" charset="0"/>
              <a:cs typeface="Arial" pitchFamily="34" charset="0"/>
            </a:endParaRPr>
          </a:p>
          <a:p>
            <a:pPr marL="342900" indent="-342900">
              <a:buAutoNum type="arabicPeriod"/>
            </a:pPr>
            <a:r>
              <a:rPr lang="en-GB" b="1" dirty="0" err="1">
                <a:solidFill>
                  <a:srgbClr val="0072CE"/>
                </a:solidFill>
                <a:latin typeface="Arial" pitchFamily="34" charset="0"/>
                <a:cs typeface="Arial" pitchFamily="34" charset="0"/>
              </a:rPr>
              <a:t>eConsult</a:t>
            </a:r>
            <a:r>
              <a:rPr lang="en-GB" b="1" dirty="0">
                <a:solidFill>
                  <a:srgbClr val="0072CE"/>
                </a:solidFill>
                <a:latin typeface="Arial" pitchFamily="34" charset="0"/>
                <a:cs typeface="Arial" pitchFamily="34" charset="0"/>
              </a:rPr>
              <a:t> – On average 400 </a:t>
            </a:r>
            <a:r>
              <a:rPr lang="en-GB" b="1" dirty="0" err="1">
                <a:solidFill>
                  <a:srgbClr val="0072CE"/>
                </a:solidFill>
                <a:latin typeface="Arial" pitchFamily="34" charset="0"/>
                <a:cs typeface="Arial" pitchFamily="34" charset="0"/>
              </a:rPr>
              <a:t>eConsults</a:t>
            </a:r>
            <a:r>
              <a:rPr lang="en-GB" b="1" dirty="0">
                <a:solidFill>
                  <a:srgbClr val="0072CE"/>
                </a:solidFill>
                <a:latin typeface="Arial" pitchFamily="34" charset="0"/>
                <a:cs typeface="Arial" pitchFamily="34" charset="0"/>
              </a:rPr>
              <a:t> are submitted each week and a patient submits an </a:t>
            </a:r>
            <a:r>
              <a:rPr lang="en-GB" b="1" dirty="0" err="1">
                <a:solidFill>
                  <a:srgbClr val="0072CE"/>
                </a:solidFill>
                <a:latin typeface="Arial" pitchFamily="34" charset="0"/>
                <a:cs typeface="Arial" pitchFamily="34" charset="0"/>
              </a:rPr>
              <a:t>eConsult</a:t>
            </a:r>
            <a:r>
              <a:rPr lang="en-GB" b="1" dirty="0">
                <a:solidFill>
                  <a:srgbClr val="0072CE"/>
                </a:solidFill>
                <a:latin typeface="Arial" pitchFamily="34" charset="0"/>
                <a:cs typeface="Arial" pitchFamily="34" charset="0"/>
              </a:rPr>
              <a:t> through the practice website. Before the pandemic we were receiving on average of 40 a week. Patient outcome – email back, telephone consultation or face to face consultation if clinically necessary.  </a:t>
            </a:r>
          </a:p>
          <a:p>
            <a:pPr marL="342900" indent="-342900">
              <a:buAutoNum type="arabicPeriod"/>
            </a:pPr>
            <a:endParaRPr lang="en-GB" b="1" dirty="0">
              <a:solidFill>
                <a:srgbClr val="0072CE"/>
              </a:solidFill>
              <a:latin typeface="Arial" pitchFamily="34" charset="0"/>
              <a:cs typeface="Arial" pitchFamily="34" charset="0"/>
            </a:endParaRPr>
          </a:p>
          <a:p>
            <a:pPr marL="342900" indent="-342900">
              <a:buAutoNum type="arabicPeriod"/>
            </a:pPr>
            <a:r>
              <a:rPr lang="en-GB" b="1" dirty="0" err="1">
                <a:solidFill>
                  <a:srgbClr val="0072CE"/>
                </a:solidFill>
                <a:latin typeface="Arial" pitchFamily="34" charset="0"/>
                <a:cs typeface="Arial" pitchFamily="34" charset="0"/>
              </a:rPr>
              <a:t>eConsult</a:t>
            </a:r>
            <a:r>
              <a:rPr lang="en-GB" b="1" dirty="0">
                <a:solidFill>
                  <a:srgbClr val="0072CE"/>
                </a:solidFill>
                <a:latin typeface="Arial" pitchFamily="34" charset="0"/>
                <a:cs typeface="Arial" pitchFamily="34" charset="0"/>
              </a:rPr>
              <a:t> Lite - If a patient cannot do an </a:t>
            </a:r>
            <a:r>
              <a:rPr lang="en-GB" b="1" dirty="0" err="1">
                <a:solidFill>
                  <a:srgbClr val="0072CE"/>
                </a:solidFill>
                <a:latin typeface="Arial" pitchFamily="34" charset="0"/>
                <a:cs typeface="Arial" pitchFamily="34" charset="0"/>
              </a:rPr>
              <a:t>eConsult</a:t>
            </a:r>
            <a:r>
              <a:rPr lang="en-GB" b="1" dirty="0">
                <a:solidFill>
                  <a:srgbClr val="0072CE"/>
                </a:solidFill>
                <a:latin typeface="Arial" pitchFamily="34" charset="0"/>
                <a:cs typeface="Arial" pitchFamily="34" charset="0"/>
              </a:rPr>
              <a:t> or does not have access to the internet they can call the practice and a receptionist will ask them some questions and will be booked in for a telephone consultation. These questions have been developed by a team of GPs.  </a:t>
            </a:r>
          </a:p>
          <a:p>
            <a:pPr marL="342900" indent="-342900">
              <a:buAutoNum type="arabicPeriod"/>
            </a:pPr>
            <a:endParaRPr lang="en-GB" b="1" dirty="0">
              <a:solidFill>
                <a:srgbClr val="0072CE"/>
              </a:solidFill>
              <a:latin typeface="Arial" pitchFamily="34" charset="0"/>
              <a:cs typeface="Arial" pitchFamily="34" charset="0"/>
            </a:endParaRPr>
          </a:p>
          <a:p>
            <a:pPr marL="342900" indent="-342900">
              <a:buAutoNum type="arabicPeriod"/>
            </a:pPr>
            <a:r>
              <a:rPr lang="en-GB" b="1" dirty="0" err="1">
                <a:solidFill>
                  <a:srgbClr val="0072CE"/>
                </a:solidFill>
                <a:latin typeface="Arial" pitchFamily="34" charset="0"/>
                <a:cs typeface="Arial" pitchFamily="34" charset="0"/>
              </a:rPr>
              <a:t>Accurx</a:t>
            </a:r>
            <a:r>
              <a:rPr lang="en-GB" b="1" dirty="0">
                <a:solidFill>
                  <a:srgbClr val="0072CE"/>
                </a:solidFill>
                <a:latin typeface="Arial" pitchFamily="34" charset="0"/>
                <a:cs typeface="Arial" pitchFamily="34" charset="0"/>
              </a:rPr>
              <a:t> – </a:t>
            </a:r>
            <a:r>
              <a:rPr lang="en-GB" b="1" dirty="0" err="1">
                <a:solidFill>
                  <a:srgbClr val="0072CE"/>
                </a:solidFill>
                <a:latin typeface="Arial" pitchFamily="34" charset="0"/>
                <a:cs typeface="Arial" pitchFamily="34" charset="0"/>
              </a:rPr>
              <a:t>Accurx</a:t>
            </a:r>
            <a:r>
              <a:rPr lang="en-GB" b="1" dirty="0">
                <a:solidFill>
                  <a:srgbClr val="0072CE"/>
                </a:solidFill>
                <a:latin typeface="Arial" pitchFamily="34" charset="0"/>
                <a:cs typeface="Arial" pitchFamily="34" charset="0"/>
              </a:rPr>
              <a:t> is a text based system where the GPs and nurses can text a patient directly from their computer. For example, if the clinician has requested a video consultation they will send you the invite to your appointment via text and you click on the link in the text message or the clinician can send you some information about talking therapies or diabetes…the list goes on! </a:t>
            </a:r>
          </a:p>
          <a:p>
            <a:pPr marL="342900" indent="-342900">
              <a:buAutoNum type="arabicPeriod"/>
            </a:pPr>
            <a:endParaRPr lang="en-GB" b="1" dirty="0">
              <a:solidFill>
                <a:srgbClr val="0072CE"/>
              </a:solidFill>
              <a:latin typeface="Arial" pitchFamily="34" charset="0"/>
              <a:cs typeface="Arial" pitchFamily="34" charset="0"/>
            </a:endParaRPr>
          </a:p>
          <a:p>
            <a:r>
              <a:rPr lang="en-GB" b="1" dirty="0">
                <a:solidFill>
                  <a:srgbClr val="0072CE"/>
                </a:solidFill>
                <a:latin typeface="Arial" pitchFamily="34" charset="0"/>
                <a:cs typeface="Arial" pitchFamily="34" charset="0"/>
              </a:rPr>
              <a:t>Some normal services have resumed – Smears, Diabetic check, dressings, Asthma check, some injections. </a:t>
            </a:r>
          </a:p>
          <a:p>
            <a:pPr marL="342900" indent="-342900">
              <a:buAutoNum type="arabicPeriod"/>
            </a:pPr>
            <a:endParaRPr lang="en-GB" b="1" dirty="0">
              <a:solidFill>
                <a:srgbClr val="0072CE"/>
              </a:solidFill>
              <a:latin typeface="Arial" pitchFamily="34" charset="0"/>
              <a:cs typeface="Arial" pitchFamily="34" charset="0"/>
            </a:endParaRPr>
          </a:p>
          <a:p>
            <a:pPr algn="ctr"/>
            <a:r>
              <a:rPr lang="en-GB" sz="3600" b="1" dirty="0">
                <a:solidFill>
                  <a:srgbClr val="0072CE"/>
                </a:solidFill>
                <a:latin typeface="Arial" pitchFamily="34" charset="0"/>
                <a:cs typeface="Arial" pitchFamily="34" charset="0"/>
              </a:rPr>
              <a:t>QUESTIONS? </a:t>
            </a:r>
          </a:p>
          <a:p>
            <a:pPr marL="342900" indent="-342900">
              <a:buAutoNum type="arabicPeriod"/>
            </a:pPr>
            <a:endParaRPr lang="en-GB" b="1" dirty="0">
              <a:solidFill>
                <a:srgbClr val="0072CE"/>
              </a:solidFill>
              <a:latin typeface="Arial" pitchFamily="34" charset="0"/>
              <a:cs typeface="Arial" pitchFamily="34" charset="0"/>
            </a:endParaRPr>
          </a:p>
          <a:p>
            <a:pPr marL="342900" indent="-342900">
              <a:buAutoNum type="arabicPeriod"/>
            </a:pPr>
            <a:endParaRPr lang="en-GB" b="1" dirty="0">
              <a:solidFill>
                <a:srgbClr val="0072CE"/>
              </a:solidFill>
              <a:latin typeface="Arial" pitchFamily="34" charset="0"/>
              <a:cs typeface="Arial" pitchFamily="34" charset="0"/>
            </a:endParaRPr>
          </a:p>
          <a:p>
            <a:endParaRPr lang="en-GB" b="1" dirty="0">
              <a:solidFill>
                <a:srgbClr val="0072CE"/>
              </a:solidFill>
              <a:latin typeface="Arial" pitchFamily="34" charset="0"/>
              <a:cs typeface="Arial" pitchFamily="34" charset="0"/>
            </a:endParaRPr>
          </a:p>
          <a:p>
            <a:pPr marL="342900" indent="-342900">
              <a:buAutoNum type="arabicPeriod"/>
            </a:pPr>
            <a:endParaRPr lang="en-GB" b="1" dirty="0">
              <a:solidFill>
                <a:srgbClr val="0072CE"/>
              </a:solidFill>
              <a:latin typeface="Arial" pitchFamily="34" charset="0"/>
              <a:cs typeface="Arial" pitchFamily="34" charset="0"/>
            </a:endParaRPr>
          </a:p>
          <a:p>
            <a:pPr marL="342900" indent="-342900">
              <a:buAutoNum type="arabicPeriod"/>
            </a:pPr>
            <a:endParaRPr lang="en-GB" b="1" dirty="0">
              <a:solidFill>
                <a:srgbClr val="0072CE"/>
              </a:solidFill>
              <a:latin typeface="Arial" pitchFamily="34" charset="0"/>
              <a:cs typeface="Arial" pitchFamily="34" charset="0"/>
            </a:endParaRPr>
          </a:p>
          <a:p>
            <a:endParaRPr lang="en-GB" b="1" dirty="0">
              <a:solidFill>
                <a:srgbClr val="0072CE"/>
              </a:solidFill>
              <a:latin typeface="Arial" pitchFamily="34" charset="0"/>
              <a:cs typeface="Arial" pitchFamily="34" charset="0"/>
            </a:endParaRPr>
          </a:p>
          <a:p>
            <a:pPr marL="342900" indent="-342900">
              <a:buAutoNum type="arabicPeriod"/>
            </a:pPr>
            <a:endParaRPr lang="en-GB" b="1" dirty="0">
              <a:solidFill>
                <a:srgbClr val="0072CE"/>
              </a:solidFill>
              <a:latin typeface="Arial" pitchFamily="34" charset="0"/>
              <a:cs typeface="Arial" pitchFamily="34" charset="0"/>
            </a:endParaRPr>
          </a:p>
          <a:p>
            <a:pPr marL="342900" indent="-342900">
              <a:buAutoNum type="arabicPeriod"/>
            </a:pPr>
            <a:endParaRPr lang="en-GB" dirty="0"/>
          </a:p>
        </p:txBody>
      </p:sp>
      <p:pic>
        <p:nvPicPr>
          <p:cNvPr id="6" name="Picture 2" title="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00092" y="5697194"/>
            <a:ext cx="1870225" cy="109096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hidden="1"/>
          <p:cNvSpPr>
            <a:spLocks noGrp="1"/>
          </p:cNvSpPr>
          <p:nvPr>
            <p:ph type="title"/>
          </p:nvPr>
        </p:nvSpPr>
        <p:spPr/>
        <p:txBody>
          <a:bodyPr/>
          <a:lstStyle/>
          <a:p>
            <a:r>
              <a:rPr lang="en-GB" dirty="0"/>
              <a:t>Slide 5</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2903739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109639"/>
          </a:xfrm>
          <a:prstGeom prst="rect">
            <a:avLst/>
          </a:prstGeom>
        </p:spPr>
        <p:txBody>
          <a:bodyPr wrap="square">
            <a:spAutoFit/>
          </a:bodyPr>
          <a:lstStyle/>
          <a:p>
            <a:pPr algn="ctr"/>
            <a:r>
              <a:rPr lang="en-GB" sz="2800" b="1" u="sng" dirty="0">
                <a:solidFill>
                  <a:srgbClr val="0072CE"/>
                </a:solidFill>
                <a:latin typeface="Arial" pitchFamily="34" charset="0"/>
                <a:cs typeface="Arial" pitchFamily="34" charset="0"/>
              </a:rPr>
              <a:t>Flu clinics 2020</a:t>
            </a:r>
          </a:p>
          <a:p>
            <a:pPr algn="ctr"/>
            <a:endParaRPr lang="en-GB" sz="28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Saturday flu clinics start 12</a:t>
            </a:r>
            <a:r>
              <a:rPr lang="en-GB" sz="2800" b="1" baseline="30000" dirty="0">
                <a:solidFill>
                  <a:srgbClr val="0072CE"/>
                </a:solidFill>
                <a:latin typeface="Arial" pitchFamily="34" charset="0"/>
                <a:cs typeface="Arial" pitchFamily="34" charset="0"/>
              </a:rPr>
              <a:t>th</a:t>
            </a:r>
            <a:r>
              <a:rPr lang="en-GB" sz="2800" b="1" dirty="0">
                <a:solidFill>
                  <a:srgbClr val="0072CE"/>
                </a:solidFill>
                <a:latin typeface="Arial" pitchFamily="34" charset="0"/>
                <a:cs typeface="Arial" pitchFamily="34" charset="0"/>
              </a:rPr>
              <a:t> September. </a:t>
            </a:r>
          </a:p>
          <a:p>
            <a:pPr algn="ctr"/>
            <a:endParaRPr lang="en-GB" sz="16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Appointments available now</a:t>
            </a:r>
          </a:p>
          <a:p>
            <a:pPr algn="ctr"/>
            <a:endParaRPr lang="en-GB" sz="16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We will be doing more Saturdays as we cannot have the normal number in the building as we normally would. We will be holding some day clinics (TBC)</a:t>
            </a:r>
          </a:p>
          <a:p>
            <a:pPr algn="ctr"/>
            <a:endParaRPr lang="en-GB" sz="16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Name and temperature taken at the door. </a:t>
            </a:r>
          </a:p>
          <a:p>
            <a:pPr algn="ctr"/>
            <a:endParaRPr lang="en-GB" sz="1600" b="1" dirty="0">
              <a:solidFill>
                <a:srgbClr val="0072CE"/>
              </a:solidFill>
              <a:latin typeface="Arial" pitchFamily="34" charset="0"/>
              <a:cs typeface="Arial" pitchFamily="34" charset="0"/>
            </a:endParaRPr>
          </a:p>
          <a:p>
            <a:pPr algn="ctr"/>
            <a:r>
              <a:rPr lang="en-GB" sz="2800" b="1" dirty="0">
                <a:solidFill>
                  <a:srgbClr val="0072CE"/>
                </a:solidFill>
                <a:latin typeface="Arial" pitchFamily="34" charset="0"/>
                <a:cs typeface="Arial" pitchFamily="34" charset="0"/>
              </a:rPr>
              <a:t>The practice has decided not to ask the PPG this year as this would be putting members at an unnecessary risk.</a:t>
            </a:r>
          </a:p>
          <a:p>
            <a:pPr algn="ctr"/>
            <a:r>
              <a:rPr lang="en-GB" sz="2800" b="1" dirty="0">
                <a:solidFill>
                  <a:srgbClr val="0072CE"/>
                </a:solidFill>
                <a:latin typeface="Arial" pitchFamily="34" charset="0"/>
                <a:cs typeface="Arial" pitchFamily="34" charset="0"/>
              </a:rPr>
              <a:t> </a:t>
            </a:r>
          </a:p>
          <a:p>
            <a:pPr algn="ctr"/>
            <a:r>
              <a:rPr lang="en-GB" sz="2800" b="1" dirty="0">
                <a:solidFill>
                  <a:srgbClr val="0072CE"/>
                </a:solidFill>
                <a:latin typeface="Arial" pitchFamily="34" charset="0"/>
                <a:cs typeface="Arial" pitchFamily="34" charset="0"/>
              </a:rPr>
              <a:t>QUESTIONS? </a:t>
            </a:r>
          </a:p>
          <a:p>
            <a:pPr algn="ctr"/>
            <a:endParaRPr lang="en-GB" sz="2800" b="1" dirty="0">
              <a:solidFill>
                <a:srgbClr val="0072CE"/>
              </a:solidFill>
              <a:latin typeface="Arial" pitchFamily="34" charset="0"/>
              <a:cs typeface="Arial" pitchFamily="34" charset="0"/>
            </a:endParaRPr>
          </a:p>
        </p:txBody>
      </p:sp>
      <p:pic>
        <p:nvPicPr>
          <p:cNvPr id="6" name="Picture 2" title="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00092" y="5697194"/>
            <a:ext cx="1870225" cy="109096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hidden="1"/>
          <p:cNvSpPr>
            <a:spLocks noGrp="1"/>
          </p:cNvSpPr>
          <p:nvPr>
            <p:ph type="title"/>
          </p:nvPr>
        </p:nvSpPr>
        <p:spPr/>
        <p:txBody>
          <a:bodyPr/>
          <a:lstStyle/>
          <a:p>
            <a:r>
              <a:rPr lang="en-GB" dirty="0"/>
              <a:t>Slide 6</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2400980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3999" cy="2308324"/>
          </a:xfrm>
          <a:prstGeom prst="rect">
            <a:avLst/>
          </a:prstGeom>
        </p:spPr>
        <p:txBody>
          <a:bodyPr wrap="square">
            <a:spAutoFit/>
          </a:bodyPr>
          <a:lstStyle/>
          <a:p>
            <a:pPr algn="ctr"/>
            <a:r>
              <a:rPr lang="en-GB" sz="3200" b="1" u="sng" dirty="0">
                <a:solidFill>
                  <a:srgbClr val="0072CE"/>
                </a:solidFill>
                <a:latin typeface="Arial" pitchFamily="34" charset="0"/>
                <a:cs typeface="Arial" pitchFamily="34" charset="0"/>
              </a:rPr>
              <a:t>Social Prescriber</a:t>
            </a:r>
          </a:p>
          <a:p>
            <a:pPr algn="ctr"/>
            <a:r>
              <a:rPr lang="en-GB" sz="2800" b="1" dirty="0">
                <a:solidFill>
                  <a:srgbClr val="0072CE"/>
                </a:solidFill>
                <a:latin typeface="Arial" pitchFamily="34" charset="0"/>
                <a:cs typeface="Arial" pitchFamily="34" charset="0"/>
              </a:rPr>
              <a:t>Nicola works for Walsall East two PCN which includes, Blackwood Health Centre, Collingwood Family Practice, Northgate Practice, Portland Practice, Rushall Medical Centre. </a:t>
            </a:r>
          </a:p>
        </p:txBody>
      </p:sp>
      <p:pic>
        <p:nvPicPr>
          <p:cNvPr id="5" name="Picture 4" title="Refer to your social prescribe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9754" y="2341444"/>
            <a:ext cx="6533803" cy="4516556"/>
          </a:xfrm>
          <a:prstGeom prst="rect">
            <a:avLst/>
          </a:prstGeom>
        </p:spPr>
      </p:pic>
      <p:sp>
        <p:nvSpPr>
          <p:cNvPr id="6" name="Rectangle 5"/>
          <p:cNvSpPr/>
          <p:nvPr/>
        </p:nvSpPr>
        <p:spPr>
          <a:xfrm>
            <a:off x="6633557" y="3643345"/>
            <a:ext cx="2616422" cy="523220"/>
          </a:xfrm>
          <a:prstGeom prst="rect">
            <a:avLst/>
          </a:prstGeom>
        </p:spPr>
        <p:txBody>
          <a:bodyPr wrap="none">
            <a:spAutoFit/>
          </a:bodyPr>
          <a:lstStyle/>
          <a:p>
            <a:pPr algn="ctr"/>
            <a:r>
              <a:rPr lang="en-GB" sz="2800" b="1" dirty="0">
                <a:solidFill>
                  <a:srgbClr val="0072CE"/>
                </a:solidFill>
                <a:latin typeface="Arial" pitchFamily="34" charset="0"/>
                <a:cs typeface="Arial" pitchFamily="34" charset="0"/>
              </a:rPr>
              <a:t>QUESTIONS? </a:t>
            </a:r>
          </a:p>
        </p:txBody>
      </p:sp>
      <p:pic>
        <p:nvPicPr>
          <p:cNvPr id="8" name="Picture 2" title="Patient Participation Group"/>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100092" y="5697194"/>
            <a:ext cx="1870225" cy="109096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hidden="1"/>
          <p:cNvSpPr>
            <a:spLocks noGrp="1"/>
          </p:cNvSpPr>
          <p:nvPr>
            <p:ph type="title"/>
          </p:nvPr>
        </p:nvSpPr>
        <p:spPr/>
        <p:txBody>
          <a:bodyPr/>
          <a:lstStyle/>
          <a:p>
            <a:r>
              <a:rPr lang="en-GB" dirty="0"/>
              <a:t>Slide 7</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3255866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189" y="68871"/>
            <a:ext cx="9144000" cy="5816977"/>
          </a:xfrm>
          <a:prstGeom prst="rect">
            <a:avLst/>
          </a:prstGeom>
        </p:spPr>
        <p:txBody>
          <a:bodyPr wrap="square">
            <a:spAutoFit/>
          </a:bodyPr>
          <a:lstStyle/>
          <a:p>
            <a:pPr algn="ctr"/>
            <a:r>
              <a:rPr lang="en-GB" sz="2800" b="1" u="sng" dirty="0">
                <a:solidFill>
                  <a:srgbClr val="0072CE"/>
                </a:solidFill>
                <a:latin typeface="Arial" pitchFamily="34" charset="0"/>
                <a:cs typeface="Arial" pitchFamily="34" charset="0"/>
              </a:rPr>
              <a:t>First Contact Physiotherapist</a:t>
            </a:r>
          </a:p>
          <a:p>
            <a:pPr algn="ctr"/>
            <a:endParaRPr lang="en-GB" sz="2800" b="1" u="sng" dirty="0">
              <a:solidFill>
                <a:srgbClr val="0072CE"/>
              </a:solidFill>
              <a:latin typeface="Arial" pitchFamily="34" charset="0"/>
              <a:cs typeface="Arial" pitchFamily="34" charset="0"/>
            </a:endParaRPr>
          </a:p>
          <a:p>
            <a:r>
              <a:rPr lang="en-GB" sz="2400" b="1" dirty="0">
                <a:solidFill>
                  <a:srgbClr val="0072CE"/>
                </a:solidFill>
                <a:latin typeface="Arial" pitchFamily="34" charset="0"/>
                <a:cs typeface="Arial" pitchFamily="34" charset="0"/>
              </a:rPr>
              <a:t>Northgate Practice are trialling a new system for the PCN.</a:t>
            </a:r>
          </a:p>
          <a:p>
            <a:r>
              <a:rPr lang="en-GB" sz="2400" b="1" dirty="0">
                <a:solidFill>
                  <a:srgbClr val="0072CE"/>
                </a:solidFill>
                <a:latin typeface="Arial" pitchFamily="34" charset="0"/>
                <a:cs typeface="Arial" pitchFamily="34" charset="0"/>
              </a:rPr>
              <a:t>Bone, Joint or Muscle Pain?</a:t>
            </a:r>
          </a:p>
          <a:p>
            <a:r>
              <a:rPr lang="en-GB" sz="2400" b="1" dirty="0">
                <a:solidFill>
                  <a:srgbClr val="0072CE"/>
                </a:solidFill>
                <a:latin typeface="Arial" pitchFamily="34" charset="0"/>
                <a:cs typeface="Arial" pitchFamily="34" charset="0"/>
              </a:rPr>
              <a:t>The First Contact Physiotherapist will –</a:t>
            </a:r>
          </a:p>
          <a:p>
            <a:r>
              <a:rPr lang="en-GB" sz="2400" b="1" dirty="0">
                <a:solidFill>
                  <a:srgbClr val="0072CE"/>
                </a:solidFill>
                <a:latin typeface="Arial" pitchFamily="34" charset="0"/>
                <a:cs typeface="Arial" pitchFamily="34" charset="0"/>
              </a:rPr>
              <a:t>• Assess you and diagnose what’s happening</a:t>
            </a:r>
          </a:p>
          <a:p>
            <a:r>
              <a:rPr lang="en-GB" sz="2400" b="1" dirty="0">
                <a:solidFill>
                  <a:srgbClr val="0072CE"/>
                </a:solidFill>
                <a:latin typeface="Arial" pitchFamily="34" charset="0"/>
                <a:cs typeface="Arial" pitchFamily="34" charset="0"/>
              </a:rPr>
              <a:t>• Give expert advice on how best to manage your condition</a:t>
            </a:r>
          </a:p>
          <a:p>
            <a:r>
              <a:rPr lang="en-GB" sz="2400" b="1" dirty="0">
                <a:solidFill>
                  <a:srgbClr val="0072CE"/>
                </a:solidFill>
                <a:latin typeface="Arial" pitchFamily="34" charset="0"/>
                <a:cs typeface="Arial" pitchFamily="34" charset="0"/>
              </a:rPr>
              <a:t>• Recommend exercises and other approaches to deal with the issue</a:t>
            </a:r>
          </a:p>
          <a:p>
            <a:r>
              <a:rPr lang="en-GB" sz="2400" b="1" dirty="0">
                <a:solidFill>
                  <a:srgbClr val="0072CE"/>
                </a:solidFill>
                <a:latin typeface="Arial" pitchFamily="34" charset="0"/>
                <a:cs typeface="Arial" pitchFamily="34" charset="0"/>
              </a:rPr>
              <a:t>• Refer you on to specialist services if necessary</a:t>
            </a:r>
          </a:p>
          <a:p>
            <a:r>
              <a:rPr lang="en-GB" sz="2400" b="1" dirty="0">
                <a:solidFill>
                  <a:srgbClr val="0072CE"/>
                </a:solidFill>
                <a:latin typeface="Arial" pitchFamily="34" charset="0"/>
                <a:cs typeface="Arial" pitchFamily="34" charset="0"/>
              </a:rPr>
              <a:t>A National evaluation on this service showed</a:t>
            </a:r>
          </a:p>
          <a:p>
            <a:r>
              <a:rPr lang="en-GB" sz="2400" b="1" dirty="0">
                <a:solidFill>
                  <a:srgbClr val="0072CE"/>
                </a:solidFill>
                <a:latin typeface="Arial" pitchFamily="34" charset="0"/>
                <a:cs typeface="Arial" pitchFamily="34" charset="0"/>
              </a:rPr>
              <a:t>• Faster access to specialist expertise</a:t>
            </a:r>
          </a:p>
          <a:p>
            <a:r>
              <a:rPr lang="en-GB" sz="2400" b="1" dirty="0">
                <a:solidFill>
                  <a:srgbClr val="0072CE"/>
                </a:solidFill>
                <a:latin typeface="Arial" pitchFamily="34" charset="0"/>
                <a:cs typeface="Arial" pitchFamily="34" charset="0"/>
              </a:rPr>
              <a:t>• Fewer onward referrals to see a hospital consultant</a:t>
            </a:r>
          </a:p>
          <a:p>
            <a:r>
              <a:rPr lang="en-GB" sz="2400" b="1" dirty="0">
                <a:solidFill>
                  <a:srgbClr val="0072CE"/>
                </a:solidFill>
                <a:latin typeface="Arial" pitchFamily="34" charset="0"/>
                <a:cs typeface="Arial" pitchFamily="34" charset="0"/>
              </a:rPr>
              <a:t>• On average, 95% of patients do not require a GP follow-up</a:t>
            </a:r>
          </a:p>
          <a:p>
            <a:pPr algn="ctr"/>
            <a:endParaRPr lang="en-GB" sz="2800" b="1" dirty="0">
              <a:solidFill>
                <a:srgbClr val="0072CE"/>
              </a:solidFill>
              <a:latin typeface="Arial" pitchFamily="34" charset="0"/>
              <a:cs typeface="Arial" pitchFamily="34" charset="0"/>
            </a:endParaRPr>
          </a:p>
        </p:txBody>
      </p:sp>
      <p:pic>
        <p:nvPicPr>
          <p:cNvPr id="6" name="Picture 2" title="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00092" y="5697194"/>
            <a:ext cx="1870225" cy="109096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hidden="1"/>
          <p:cNvSpPr>
            <a:spLocks noGrp="1"/>
          </p:cNvSpPr>
          <p:nvPr>
            <p:ph type="title"/>
          </p:nvPr>
        </p:nvSpPr>
        <p:spPr/>
        <p:txBody>
          <a:bodyPr/>
          <a:lstStyle/>
          <a:p>
            <a:r>
              <a:rPr lang="en-GB" dirty="0"/>
              <a:t>Slide 8</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239849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scontent.flux1-1.fna.fbcdn.net/v/t1.0-9/108399285_987295435060276_2339334005451374110_o.png?_nc_cat=101&amp;_nc_sid=730e14&amp;_nc_ohc=YIXXs9dDjGgAX9HeWiY&amp;_nc_ht=scontent.flux1-1.fna&amp;oh=b6ed79c0c5e3f0b3d9e06171379f5fcb&amp;oe=5F605CED"/>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0"/>
            <a:ext cx="4837959" cy="214777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900756" y="6037412"/>
            <a:ext cx="3658374" cy="707886"/>
          </a:xfrm>
          <a:prstGeom prst="rect">
            <a:avLst/>
          </a:prstGeom>
        </p:spPr>
        <p:txBody>
          <a:bodyPr wrap="none">
            <a:spAutoFit/>
          </a:bodyPr>
          <a:lstStyle/>
          <a:p>
            <a:pPr algn="ctr"/>
            <a:r>
              <a:rPr lang="en-GB" sz="4000" b="1" dirty="0">
                <a:solidFill>
                  <a:srgbClr val="0072CE"/>
                </a:solidFill>
                <a:latin typeface="Arial" pitchFamily="34" charset="0"/>
                <a:cs typeface="Arial" pitchFamily="34" charset="0"/>
              </a:rPr>
              <a:t>QUESTIONS? </a:t>
            </a:r>
          </a:p>
        </p:txBody>
      </p:sp>
      <p:pic>
        <p:nvPicPr>
          <p:cNvPr id="2052" name="Picture 4" descr="https://scontent.flux1-1.fna.fbcdn.net/v/t1.0-9/109377036_987295485060271_5404485377279198773_o.png?_nc_cat=109&amp;_nc_sid=730e14&amp;_nc_ohc=I_KwCFOo94oAX-KsVWk&amp;_nc_ht=scontent.flux1-1.fna&amp;oh=31952fa08de9eb561fe069c68c9fc4b0&amp;oe=5F6231D1"/>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4849097" y="2038625"/>
            <a:ext cx="4294903" cy="174876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scontent.flux1-1.fna.fbcdn.net/v/t1.0-9/109377036_987295485060271_5404485377279198773_o.png?_nc_cat=109&amp;_nc_sid=730e14&amp;_nc_ohc=I_KwCFOo94oAX-KsVWk&amp;_nc_ht=scontent.flux1-1.fna&amp;oh=31952fa08de9eb561fe069c68c9fc4b0&amp;oe=5F6231D1"/>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215" y="3787388"/>
            <a:ext cx="4691527" cy="189566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9956" y="2493818"/>
            <a:ext cx="3333404" cy="523220"/>
          </a:xfrm>
          <a:prstGeom prst="rect">
            <a:avLst/>
          </a:prstGeom>
          <a:noFill/>
        </p:spPr>
        <p:txBody>
          <a:bodyPr wrap="square" rtlCol="0">
            <a:spAutoFit/>
          </a:bodyPr>
          <a:lstStyle/>
          <a:p>
            <a:pPr algn="ctr"/>
            <a:r>
              <a:rPr lang="en-GB" sz="2800" b="1" dirty="0">
                <a:solidFill>
                  <a:srgbClr val="0070C0"/>
                </a:solidFill>
              </a:rPr>
              <a:t>Telephone Only</a:t>
            </a:r>
          </a:p>
        </p:txBody>
      </p:sp>
      <p:sp>
        <p:nvSpPr>
          <p:cNvPr id="6" name="TextBox 5"/>
          <p:cNvSpPr txBox="1"/>
          <p:nvPr/>
        </p:nvSpPr>
        <p:spPr>
          <a:xfrm>
            <a:off x="5494713" y="4148051"/>
            <a:ext cx="3067396" cy="1384995"/>
          </a:xfrm>
          <a:prstGeom prst="rect">
            <a:avLst/>
          </a:prstGeom>
          <a:noFill/>
        </p:spPr>
        <p:txBody>
          <a:bodyPr wrap="square" rtlCol="0">
            <a:spAutoFit/>
          </a:bodyPr>
          <a:lstStyle/>
          <a:p>
            <a:pPr algn="ctr"/>
            <a:r>
              <a:rPr lang="en-GB" sz="2800" b="1" dirty="0">
                <a:solidFill>
                  <a:srgbClr val="0070C0"/>
                </a:solidFill>
              </a:rPr>
              <a:t>Will be seen at the health centre if clinically necessary</a:t>
            </a:r>
          </a:p>
        </p:txBody>
      </p:sp>
      <p:sp>
        <p:nvSpPr>
          <p:cNvPr id="2" name="Title 1" hidden="1"/>
          <p:cNvSpPr>
            <a:spLocks noGrp="1"/>
          </p:cNvSpPr>
          <p:nvPr>
            <p:ph type="title"/>
          </p:nvPr>
        </p:nvSpPr>
        <p:spPr/>
        <p:txBody>
          <a:bodyPr/>
          <a:lstStyle/>
          <a:p>
            <a:r>
              <a:rPr lang="en-GB" dirty="0"/>
              <a:t>Slide 9</a:t>
            </a:r>
          </a:p>
        </p:txBody>
      </p:sp>
      <p:sp>
        <p:nvSpPr>
          <p:cNvPr id="3" name="Content Placeholder 2" hidden="1"/>
          <p:cNvSpPr>
            <a:spLocks noGrp="1"/>
          </p:cNvSpPr>
          <p:nvPr>
            <p:ph idx="1"/>
          </p:nvPr>
        </p:nvSpPr>
        <p:spPr/>
        <p:txBody>
          <a:bodyPr/>
          <a:lstStyle/>
          <a:p>
            <a:endParaRPr lang="en-GB"/>
          </a:p>
        </p:txBody>
      </p:sp>
    </p:spTree>
    <p:extLst>
      <p:ext uri="{BB962C8B-B14F-4D97-AF65-F5344CB8AC3E}">
        <p14:creationId xmlns:p14="http://schemas.microsoft.com/office/powerpoint/2010/main" val="12832250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TotalTime>
  <Words>690</Words>
  <Application>Microsoft Macintosh PowerPoint</Application>
  <PresentationFormat>On-screen Show (4:3)</PresentationFormat>
  <Paragraphs>113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Northgate Practice  Patient Participation Group </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Noble Adam (05Y) Walsall CCG</dc:creator>
  <cp:lastModifiedBy>Claire Cherry-Hardy</cp:lastModifiedBy>
  <cp:revision>14</cp:revision>
  <cp:lastPrinted>2020-08-18T08:04:40Z</cp:lastPrinted>
  <dcterms:created xsi:type="dcterms:W3CDTF">2020-08-18T08:04:28Z</dcterms:created>
  <dcterms:modified xsi:type="dcterms:W3CDTF">2023-12-06T10:43:21Z</dcterms:modified>
</cp:coreProperties>
</file>