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handoutMasterIdLst>
    <p:handoutMasterId r:id="rId39"/>
  </p:handoutMasterIdLst>
  <p:sldIdLst>
    <p:sldId id="256" r:id="rId2"/>
    <p:sldId id="257" r:id="rId3"/>
    <p:sldId id="259" r:id="rId4"/>
    <p:sldId id="261" r:id="rId5"/>
    <p:sldId id="308" r:id="rId6"/>
    <p:sldId id="309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80" r:id="rId15"/>
    <p:sldId id="281" r:id="rId16"/>
    <p:sldId id="282" r:id="rId17"/>
    <p:sldId id="284" r:id="rId18"/>
    <p:sldId id="285" r:id="rId19"/>
    <p:sldId id="287" r:id="rId20"/>
    <p:sldId id="288" r:id="rId21"/>
    <p:sldId id="289" r:id="rId22"/>
    <p:sldId id="290" r:id="rId23"/>
    <p:sldId id="291" r:id="rId24"/>
    <p:sldId id="286" r:id="rId25"/>
    <p:sldId id="292" r:id="rId26"/>
    <p:sldId id="293" r:id="rId27"/>
    <p:sldId id="294" r:id="rId28"/>
    <p:sldId id="295" r:id="rId29"/>
    <p:sldId id="298" r:id="rId30"/>
    <p:sldId id="303" r:id="rId31"/>
    <p:sldId id="304" r:id="rId32"/>
    <p:sldId id="305" r:id="rId33"/>
    <p:sldId id="307" r:id="rId34"/>
    <p:sldId id="296" r:id="rId35"/>
    <p:sldId id="297" r:id="rId36"/>
    <p:sldId id="269" r:id="rId37"/>
  </p:sldIdLst>
  <p:sldSz cx="9906000" cy="6858000" type="A4"/>
  <p:notesSz cx="6888163" cy="100187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087"/>
    <a:srgbClr val="0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24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2075" y="1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3B975D-D945-4F65-B4F4-540663BA3D06}" type="datetimeFigureOut">
              <a:rPr lang="en-GB" smtClean="0"/>
              <a:t>27/10/2021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17064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2075" y="9517064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C89CB6-BDA1-463D-88FF-75693CA5C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55166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F010F7-3D3E-4F2E-A062-F562913B2E4D}" type="datetimeFigureOut">
              <a:rPr lang="en-GB" smtClean="0"/>
              <a:t>27/10/2021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01713" y="1252538"/>
            <a:ext cx="488473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821238"/>
            <a:ext cx="5510213" cy="39449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D3CC43-DFA3-49C0-8C6F-19F2A0315D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158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3CC43-DFA3-49C0-8C6F-19F2A0315D7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62956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3CC43-DFA3-49C0-8C6F-19F2A0315D7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0182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3CC43-DFA3-49C0-8C6F-19F2A0315D7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70392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3CC43-DFA3-49C0-8C6F-19F2A0315D7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03503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3CC43-DFA3-49C0-8C6F-19F2A0315D7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12376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3CC43-DFA3-49C0-8C6F-19F2A0315D7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2294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3CC43-DFA3-49C0-8C6F-19F2A0315D7E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425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3CC43-DFA3-49C0-8C6F-19F2A0315D7E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71616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3CC43-DFA3-49C0-8C6F-19F2A0315D7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86906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3CC43-DFA3-49C0-8C6F-19F2A0315D7E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08411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3CC43-DFA3-49C0-8C6F-19F2A0315D7E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5534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3CC43-DFA3-49C0-8C6F-19F2A0315D7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29700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3CC43-DFA3-49C0-8C6F-19F2A0315D7E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32979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3CC43-DFA3-49C0-8C6F-19F2A0315D7E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7265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3CC43-DFA3-49C0-8C6F-19F2A0315D7E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4624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3CC43-DFA3-49C0-8C6F-19F2A0315D7E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83765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3CC43-DFA3-49C0-8C6F-19F2A0315D7E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3807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3CC43-DFA3-49C0-8C6F-19F2A0315D7E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50410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3CC43-DFA3-49C0-8C6F-19F2A0315D7E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11208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3CC43-DFA3-49C0-8C6F-19F2A0315D7E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58546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3CC43-DFA3-49C0-8C6F-19F2A0315D7E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8319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3CC43-DFA3-49C0-8C6F-19F2A0315D7E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424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3CC43-DFA3-49C0-8C6F-19F2A0315D7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7550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3CC43-DFA3-49C0-8C6F-19F2A0315D7E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4970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3CC43-DFA3-49C0-8C6F-19F2A0315D7E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08706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3CC43-DFA3-49C0-8C6F-19F2A0315D7E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0306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3CC43-DFA3-49C0-8C6F-19F2A0315D7E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54603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3CC43-DFA3-49C0-8C6F-19F2A0315D7E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8920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3CC43-DFA3-49C0-8C6F-19F2A0315D7E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40879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3CC43-DFA3-49C0-8C6F-19F2A0315D7E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0597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3CC43-DFA3-49C0-8C6F-19F2A0315D7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9482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3CC43-DFA3-49C0-8C6F-19F2A0315D7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8037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3CC43-DFA3-49C0-8C6F-19F2A0315D7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3366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3CC43-DFA3-49C0-8C6F-19F2A0315D7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2920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3CC43-DFA3-49C0-8C6F-19F2A0315D7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1701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3CC43-DFA3-49C0-8C6F-19F2A0315D7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4127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ED8E4-E0C7-4923-9B44-888453417FEB}" type="datetimeFigureOut">
              <a:rPr lang="en-GB" smtClean="0"/>
              <a:t>27/10/2021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0A15B-5841-4CED-9924-919AA28921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1403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ED8E4-E0C7-4923-9B44-888453417FEB}" type="datetimeFigureOut">
              <a:rPr lang="en-GB" smtClean="0"/>
              <a:t>27/10/2021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0A15B-5841-4CED-9924-919AA28921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1239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ED8E4-E0C7-4923-9B44-888453417FEB}" type="datetimeFigureOut">
              <a:rPr lang="en-GB" smtClean="0"/>
              <a:t>27/10/2021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0A15B-5841-4CED-9924-919AA28921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179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ED8E4-E0C7-4923-9B44-888453417FEB}" type="datetimeFigureOut">
              <a:rPr lang="en-GB" smtClean="0"/>
              <a:t>27/10/2021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0A15B-5841-4CED-9924-919AA28921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409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ED8E4-E0C7-4923-9B44-888453417FEB}" type="datetimeFigureOut">
              <a:rPr lang="en-GB" smtClean="0"/>
              <a:t>27/10/2021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0A15B-5841-4CED-9924-919AA28921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4416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ED8E4-E0C7-4923-9B44-888453417FEB}" type="datetimeFigureOut">
              <a:rPr lang="en-GB" smtClean="0"/>
              <a:t>27/10/2021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0A15B-5841-4CED-9924-919AA28921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7993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ED8E4-E0C7-4923-9B44-888453417FEB}" type="datetimeFigureOut">
              <a:rPr lang="en-GB" smtClean="0"/>
              <a:t>27/10/2021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0A15B-5841-4CED-9924-919AA28921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4214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ED8E4-E0C7-4923-9B44-888453417FEB}" type="datetimeFigureOut">
              <a:rPr lang="en-GB" smtClean="0"/>
              <a:t>27/10/2021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0A15B-5841-4CED-9924-919AA28921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3055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ED8E4-E0C7-4923-9B44-888453417FEB}" type="datetimeFigureOut">
              <a:rPr lang="en-GB" smtClean="0"/>
              <a:t>27/10/2021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0A15B-5841-4CED-9924-919AA28921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1900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ED8E4-E0C7-4923-9B44-888453417FEB}" type="datetimeFigureOut">
              <a:rPr lang="en-GB" smtClean="0"/>
              <a:t>27/10/2021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0A15B-5841-4CED-9924-919AA28921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0949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ED8E4-E0C7-4923-9B44-888453417FEB}" type="datetimeFigureOut">
              <a:rPr lang="en-GB" smtClean="0"/>
              <a:t>27/10/2021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0A15B-5841-4CED-9924-919AA28921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8039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DED8E4-E0C7-4923-9B44-888453417FEB}" type="datetimeFigureOut">
              <a:rPr lang="en-GB" smtClean="0"/>
              <a:t>27/10/2021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0A15B-5841-4CED-9924-919AA28921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4346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585768" y="226516"/>
            <a:ext cx="5300625" cy="92768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pPr defTabSz="742950" eaLnBrk="0" fontAlgn="base" hangingPunct="0">
              <a:spcBef>
                <a:spcPct val="0"/>
              </a:spcBef>
              <a:spcAft>
                <a:spcPts val="650"/>
              </a:spcAft>
            </a:pPr>
            <a:r>
              <a:rPr lang="en-GB" altLang="en-US" sz="4388" b="1" dirty="0">
                <a:solidFill>
                  <a:srgbClr val="000080"/>
                </a:solidFill>
                <a:latin typeface="Arial Black" panose="020B0A04020102020204" pitchFamily="34" charset="0"/>
              </a:rPr>
              <a:t>northgate</a:t>
            </a:r>
            <a:endParaRPr lang="en-US" altLang="en-US" sz="3250" dirty="0">
              <a:latin typeface="Arial" panose="020B0604020202020204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171204" y="617452"/>
            <a:ext cx="378097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pPr defTabSz="742950" eaLnBrk="0" fontAlgn="base" hangingPunct="0">
              <a:spcBef>
                <a:spcPct val="0"/>
              </a:spcBef>
              <a:spcAft>
                <a:spcPts val="650"/>
              </a:spcAft>
            </a:pPr>
            <a:endParaRPr lang="en-GB" altLang="en-US" sz="650" i="1" dirty="0">
              <a:solidFill>
                <a:srgbClr val="000080"/>
              </a:solidFill>
              <a:latin typeface="Arial" panose="020B0604020202020204" pitchFamily="34" charset="0"/>
            </a:endParaRPr>
          </a:p>
          <a:p>
            <a:pPr defTabSz="742950" eaLnBrk="0" fontAlgn="base" hangingPunct="0">
              <a:spcBef>
                <a:spcPct val="0"/>
              </a:spcBef>
              <a:spcAft>
                <a:spcPts val="650"/>
              </a:spcAft>
            </a:pPr>
            <a:r>
              <a:rPr lang="en-GB" altLang="en-US" sz="3250" i="1" dirty="0">
                <a:solidFill>
                  <a:srgbClr val="000080"/>
                </a:solidFill>
                <a:latin typeface="Arial" panose="020B0604020202020204" pitchFamily="34" charset="0"/>
              </a:rPr>
              <a:t>PRACTICE</a:t>
            </a:r>
            <a:endParaRPr lang="en-US" altLang="en-US" sz="3575" dirty="0">
              <a:latin typeface="Arial" panose="020B0604020202020204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045720" y="411251"/>
            <a:ext cx="2491890" cy="98136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pPr defTabSz="742950" eaLnBrk="0" fontAlgn="base" hangingPunct="0">
              <a:spcBef>
                <a:spcPct val="0"/>
              </a:spcBef>
              <a:spcAft>
                <a:spcPts val="650"/>
              </a:spcAft>
            </a:pPr>
            <a:r>
              <a:rPr lang="en-GB" altLang="en-US" sz="1050" dirty="0">
                <a:solidFill>
                  <a:srgbClr val="000080"/>
                </a:solidFill>
                <a:latin typeface="Calibri" panose="020F0502020204030204" pitchFamily="34" charset="0"/>
              </a:rPr>
              <a:t>Anchor Meadow Health Centre</a:t>
            </a:r>
          </a:p>
          <a:p>
            <a:pPr defTabSz="742950" eaLnBrk="0" fontAlgn="base" hangingPunct="0">
              <a:spcBef>
                <a:spcPct val="0"/>
              </a:spcBef>
              <a:spcAft>
                <a:spcPts val="650"/>
              </a:spcAft>
            </a:pPr>
            <a:r>
              <a:rPr lang="en-GB" altLang="en-US" sz="1050" dirty="0">
                <a:solidFill>
                  <a:srgbClr val="000080"/>
                </a:solidFill>
                <a:latin typeface="Calibri" panose="020F0502020204030204" pitchFamily="34" charset="0"/>
              </a:rPr>
              <a:t>Westfield Drive</a:t>
            </a:r>
          </a:p>
          <a:p>
            <a:pPr defTabSz="742950" eaLnBrk="0" fontAlgn="base" hangingPunct="0">
              <a:spcBef>
                <a:spcPct val="0"/>
              </a:spcBef>
              <a:spcAft>
                <a:spcPts val="650"/>
              </a:spcAft>
            </a:pPr>
            <a:r>
              <a:rPr lang="en-GB" altLang="en-US" sz="1050" dirty="0">
                <a:solidFill>
                  <a:srgbClr val="000080"/>
                </a:solidFill>
                <a:latin typeface="Calibri" panose="020F0502020204030204" pitchFamily="34" charset="0"/>
              </a:rPr>
              <a:t>Aldridge Walsall WS9 8AJ</a:t>
            </a:r>
          </a:p>
          <a:p>
            <a:pPr defTabSz="742950" eaLnBrk="0" fontAlgn="base" hangingPunct="0">
              <a:spcBef>
                <a:spcPct val="0"/>
              </a:spcBef>
              <a:spcAft>
                <a:spcPts val="650"/>
              </a:spcAft>
            </a:pPr>
            <a:r>
              <a:rPr lang="en-GB" altLang="en-US" sz="1050" b="1" dirty="0" err="1">
                <a:solidFill>
                  <a:srgbClr val="000080"/>
                </a:solidFill>
                <a:latin typeface="Calibri" panose="020F0502020204030204" pitchFamily="34" charset="0"/>
              </a:rPr>
              <a:t>tel</a:t>
            </a:r>
            <a:r>
              <a:rPr lang="en-GB" altLang="en-US" sz="1050" b="1" dirty="0">
                <a:solidFill>
                  <a:srgbClr val="000080"/>
                </a:solidFill>
                <a:latin typeface="Calibri" panose="020F0502020204030204" pitchFamily="34" charset="0"/>
              </a:rPr>
              <a:t>: </a:t>
            </a:r>
            <a:r>
              <a:rPr lang="en-GB" altLang="en-US" sz="1050" dirty="0">
                <a:solidFill>
                  <a:srgbClr val="000080"/>
                </a:solidFill>
                <a:latin typeface="Calibri" panose="020F0502020204030204" pitchFamily="34" charset="0"/>
              </a:rPr>
              <a:t>01922 450900 </a:t>
            </a:r>
            <a:r>
              <a:rPr lang="en-GB" altLang="en-US" sz="1050" b="1" dirty="0">
                <a:solidFill>
                  <a:srgbClr val="000080"/>
                </a:solidFill>
                <a:latin typeface="Calibri" panose="020F0502020204030204" pitchFamily="34" charset="0"/>
              </a:rPr>
              <a:t>fax: </a:t>
            </a:r>
            <a:r>
              <a:rPr lang="en-GB" altLang="en-US" sz="1050" dirty="0">
                <a:solidFill>
                  <a:srgbClr val="000080"/>
                </a:solidFill>
                <a:latin typeface="Calibri" panose="020F0502020204030204" pitchFamily="34" charset="0"/>
              </a:rPr>
              <a:t>01922 450910</a:t>
            </a:r>
            <a:endParaRPr lang="en-US" altLang="en-US" sz="2000" dirty="0"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65939" y="1610306"/>
            <a:ext cx="4741298" cy="317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63" dirty="0">
                <a:solidFill>
                  <a:srgbClr val="00008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Dr F E </a:t>
            </a:r>
            <a:r>
              <a:rPr lang="en-GB" sz="1463" dirty="0" err="1">
                <a:solidFill>
                  <a:srgbClr val="00008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Bolliger</a:t>
            </a:r>
            <a:r>
              <a:rPr lang="en-GB" sz="1463" dirty="0">
                <a:solidFill>
                  <a:srgbClr val="00008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, Dr B Sarai, Dr D </a:t>
            </a:r>
            <a:r>
              <a:rPr lang="en-GB" sz="1463" dirty="0" err="1">
                <a:solidFill>
                  <a:srgbClr val="00008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Gakhal</a:t>
            </a:r>
            <a:r>
              <a:rPr lang="en-GB" sz="1463" dirty="0">
                <a:solidFill>
                  <a:srgbClr val="00008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and Dr K </a:t>
            </a:r>
            <a:r>
              <a:rPr lang="en-GB" sz="1463" dirty="0" err="1">
                <a:solidFill>
                  <a:srgbClr val="00008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Hayer</a:t>
            </a:r>
            <a:endParaRPr lang="en-GB" sz="2275" i="1" dirty="0">
              <a:latin typeface="Tahoma" panose="020B0604030504040204" pitchFamily="34" charset="0"/>
              <a:ea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692395" y="1487218"/>
            <a:ext cx="6160878" cy="0"/>
          </a:xfrm>
          <a:prstGeom prst="line">
            <a:avLst/>
          </a:prstGeom>
          <a:ln>
            <a:solidFill>
              <a:srgbClr val="000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-828864" y="2651501"/>
            <a:ext cx="4814807" cy="300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4295" tIns="37148" rIns="74295" bIns="37148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463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896" y="2080178"/>
            <a:ext cx="5485586" cy="175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266066" y="4115931"/>
            <a:ext cx="759124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003087"/>
                </a:solidFill>
                <a:latin typeface="Arial" panose="020B0604020202020204" pitchFamily="34" charset="0"/>
                <a:ea typeface="Amiri" panose="00000500000000000000" pitchFamily="2" charset="-78"/>
                <a:cs typeface="Arial" panose="020B0604020202020204" pitchFamily="34" charset="0"/>
              </a:rPr>
              <a:t>Seats are separated at </a:t>
            </a:r>
            <a:r>
              <a:rPr lang="en-GB" sz="3200" dirty="0" smtClean="0">
                <a:solidFill>
                  <a:srgbClr val="003087"/>
                </a:solidFill>
                <a:latin typeface="Arial" panose="020B0604020202020204" pitchFamily="34" charset="0"/>
                <a:ea typeface="Amiri" panose="00000500000000000000" pitchFamily="2" charset="-78"/>
                <a:cs typeface="Arial" panose="020B0604020202020204" pitchFamily="34" charset="0"/>
              </a:rPr>
              <a:t>2 meters </a:t>
            </a:r>
            <a:r>
              <a:rPr lang="en-GB" sz="3200" dirty="0">
                <a:solidFill>
                  <a:srgbClr val="003087"/>
                </a:solidFill>
                <a:latin typeface="Arial" panose="020B0604020202020204" pitchFamily="34" charset="0"/>
                <a:ea typeface="Amiri" panose="00000500000000000000" pitchFamily="2" charset="-78"/>
                <a:cs typeface="Arial" panose="020B0604020202020204" pitchFamily="34" charset="0"/>
              </a:rPr>
              <a:t>apart</a:t>
            </a:r>
          </a:p>
          <a:p>
            <a:pPr algn="ctr"/>
            <a:endParaRPr lang="en-GB" sz="3200" dirty="0">
              <a:solidFill>
                <a:srgbClr val="003087"/>
              </a:solidFill>
              <a:latin typeface="Arial" panose="020B0604020202020204" pitchFamily="34" charset="0"/>
              <a:ea typeface="Amiri" panose="00000500000000000000" pitchFamily="2" charset="-78"/>
              <a:cs typeface="Arial" panose="020B0604020202020204" pitchFamily="34" charset="0"/>
            </a:endParaRPr>
          </a:p>
          <a:p>
            <a:pPr algn="ctr"/>
            <a:r>
              <a:rPr lang="en-GB" sz="3200" dirty="0">
                <a:solidFill>
                  <a:srgbClr val="003087"/>
                </a:solidFill>
                <a:latin typeface="Arial" panose="020B0604020202020204" pitchFamily="34" charset="0"/>
                <a:ea typeface="Amiri" panose="00000500000000000000" pitchFamily="2" charset="-78"/>
                <a:cs typeface="Arial" panose="020B0604020202020204" pitchFamily="34" charset="0"/>
              </a:rPr>
              <a:t>The room is ventilated</a:t>
            </a:r>
          </a:p>
          <a:p>
            <a:pPr algn="ctr"/>
            <a:endParaRPr lang="en-GB" sz="3200" dirty="0">
              <a:solidFill>
                <a:srgbClr val="003087"/>
              </a:solidFill>
              <a:latin typeface="Arial" panose="020B0604020202020204" pitchFamily="34" charset="0"/>
              <a:ea typeface="Amiri" panose="00000500000000000000" pitchFamily="2" charset="-78"/>
              <a:cs typeface="Arial" panose="020B0604020202020204" pitchFamily="34" charset="0"/>
            </a:endParaRPr>
          </a:p>
          <a:p>
            <a:pPr algn="ctr"/>
            <a:r>
              <a:rPr lang="en-GB" sz="3200" dirty="0">
                <a:solidFill>
                  <a:srgbClr val="003087"/>
                </a:solidFill>
                <a:latin typeface="Arial" panose="020B0604020202020204" pitchFamily="34" charset="0"/>
                <a:ea typeface="Amiri" panose="00000500000000000000" pitchFamily="2" charset="-78"/>
                <a:cs typeface="Arial" panose="020B0604020202020204" pitchFamily="34" charset="0"/>
              </a:rPr>
              <a:t>Masks </a:t>
            </a:r>
            <a:r>
              <a:rPr lang="en-GB" sz="3200" dirty="0" smtClean="0">
                <a:solidFill>
                  <a:srgbClr val="003087"/>
                </a:solidFill>
                <a:latin typeface="Arial" panose="020B0604020202020204" pitchFamily="34" charset="0"/>
                <a:ea typeface="Amiri" panose="00000500000000000000" pitchFamily="2" charset="-78"/>
                <a:cs typeface="Arial" panose="020B0604020202020204" pitchFamily="34" charset="0"/>
              </a:rPr>
              <a:t>are not </a:t>
            </a:r>
            <a:r>
              <a:rPr lang="en-GB" sz="3200" dirty="0">
                <a:solidFill>
                  <a:srgbClr val="003087"/>
                </a:solidFill>
                <a:latin typeface="Arial" panose="020B0604020202020204" pitchFamily="34" charset="0"/>
                <a:ea typeface="Amiri" panose="00000500000000000000" pitchFamily="2" charset="-78"/>
                <a:cs typeface="Arial" panose="020B0604020202020204" pitchFamily="34" charset="0"/>
              </a:rPr>
              <a:t>mandatory</a:t>
            </a:r>
            <a:endParaRPr lang="en-GB" sz="4400" i="1" dirty="0">
              <a:solidFill>
                <a:srgbClr val="003087"/>
              </a:solidFill>
              <a:latin typeface="Arial" panose="020B0604020202020204" pitchFamily="34" charset="0"/>
              <a:ea typeface="Amiri" panose="00000500000000000000" pitchFamily="2" charset="-7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0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21317" y="282502"/>
            <a:ext cx="72346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>
                <a:solidFill>
                  <a:srgbClr val="003087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GP patient survey results 2021 – Continued </a:t>
            </a:r>
            <a:endParaRPr lang="en-GB" sz="2800" dirty="0">
              <a:solidFill>
                <a:srgbClr val="003087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75" y="805722"/>
            <a:ext cx="990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GP Services </a:t>
            </a:r>
            <a:endParaRPr lang="en-GB" dirty="0">
              <a:solidFill>
                <a:srgbClr val="0030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l="12312" t="36116" r="62874" b="22248"/>
          <a:stretch/>
        </p:blipFill>
        <p:spPr bwMode="auto">
          <a:xfrm>
            <a:off x="0" y="1175054"/>
            <a:ext cx="9906000" cy="56053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/>
          <p:cNvSpPr/>
          <p:nvPr/>
        </p:nvSpPr>
        <p:spPr>
          <a:xfrm>
            <a:off x="2570673" y="1314090"/>
            <a:ext cx="2389516" cy="4836544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62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21317" y="282502"/>
            <a:ext cx="72346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>
                <a:solidFill>
                  <a:srgbClr val="003087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GP patient survey results 2021 – Continued </a:t>
            </a:r>
            <a:endParaRPr lang="en-GB" sz="2800" dirty="0">
              <a:solidFill>
                <a:srgbClr val="003087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75" y="747070"/>
            <a:ext cx="990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GP Services </a:t>
            </a:r>
            <a:endParaRPr lang="en-GB" dirty="0">
              <a:solidFill>
                <a:srgbClr val="0030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3"/>
          <a:srcRect l="12084" t="35866" r="62785" b="12884"/>
          <a:stretch/>
        </p:blipFill>
        <p:spPr bwMode="auto">
          <a:xfrm>
            <a:off x="0" y="1051345"/>
            <a:ext cx="9906000" cy="58066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 8"/>
          <p:cNvSpPr/>
          <p:nvPr/>
        </p:nvSpPr>
        <p:spPr>
          <a:xfrm>
            <a:off x="2631058" y="1207698"/>
            <a:ext cx="2323418" cy="5072332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282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21317" y="282502"/>
            <a:ext cx="72346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>
                <a:solidFill>
                  <a:srgbClr val="003087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GP patient survey results 2021 – Continued </a:t>
            </a:r>
            <a:endParaRPr lang="en-GB" sz="2800" dirty="0">
              <a:solidFill>
                <a:srgbClr val="003087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75" y="747070"/>
            <a:ext cx="990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GP Services </a:t>
            </a:r>
            <a:endParaRPr lang="en-GB" dirty="0">
              <a:solidFill>
                <a:srgbClr val="0030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l="12233" t="37384" r="62700" b="16831"/>
          <a:stretch/>
        </p:blipFill>
        <p:spPr bwMode="auto">
          <a:xfrm>
            <a:off x="1" y="1116402"/>
            <a:ext cx="9704716" cy="57415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 8"/>
          <p:cNvSpPr/>
          <p:nvPr/>
        </p:nvSpPr>
        <p:spPr>
          <a:xfrm>
            <a:off x="2536166" y="1270290"/>
            <a:ext cx="2303253" cy="4923476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731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21317" y="282502"/>
            <a:ext cx="72346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>
                <a:solidFill>
                  <a:srgbClr val="003087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GP patient survey results 2021 – Continued </a:t>
            </a:r>
            <a:endParaRPr lang="en-GB" sz="2800" dirty="0">
              <a:solidFill>
                <a:srgbClr val="003087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75" y="747070"/>
            <a:ext cx="990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 an appointment</a:t>
            </a:r>
          </a:p>
        </p:txBody>
      </p:sp>
      <p:pic>
        <p:nvPicPr>
          <p:cNvPr id="7" name="Picture 6"/>
          <p:cNvPicPr/>
          <p:nvPr/>
        </p:nvPicPr>
        <p:blipFill rotWithShape="1">
          <a:blip r:embed="rId3"/>
          <a:srcRect l="12480" t="27902" r="62726" b="12087"/>
          <a:stretch/>
        </p:blipFill>
        <p:spPr bwMode="auto">
          <a:xfrm>
            <a:off x="0" y="1190446"/>
            <a:ext cx="9906000" cy="56675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 8"/>
          <p:cNvSpPr/>
          <p:nvPr/>
        </p:nvSpPr>
        <p:spPr>
          <a:xfrm>
            <a:off x="2493034" y="1270290"/>
            <a:ext cx="2380891" cy="5061499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36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21317" y="282502"/>
            <a:ext cx="72346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>
                <a:solidFill>
                  <a:srgbClr val="003087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GP patient survey results 2021 – Continued </a:t>
            </a:r>
            <a:endParaRPr lang="en-GB" sz="2800" dirty="0">
              <a:solidFill>
                <a:srgbClr val="003087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75" y="747070"/>
            <a:ext cx="990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 an appointment</a:t>
            </a:r>
          </a:p>
        </p:txBody>
      </p:sp>
      <p:pic>
        <p:nvPicPr>
          <p:cNvPr id="7" name="Picture 6"/>
          <p:cNvPicPr/>
          <p:nvPr/>
        </p:nvPicPr>
        <p:blipFill rotWithShape="1">
          <a:blip r:embed="rId3"/>
          <a:srcRect l="12480" t="27902" r="62726" b="12087"/>
          <a:stretch/>
        </p:blipFill>
        <p:spPr bwMode="auto">
          <a:xfrm>
            <a:off x="1475" y="1190446"/>
            <a:ext cx="9904525" cy="56675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 8"/>
          <p:cNvSpPr/>
          <p:nvPr/>
        </p:nvSpPr>
        <p:spPr>
          <a:xfrm>
            <a:off x="2501660" y="1270290"/>
            <a:ext cx="2380891" cy="5078752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25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21317" y="282502"/>
            <a:ext cx="72346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>
                <a:solidFill>
                  <a:srgbClr val="003087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GP patient survey results 2021 – Continued </a:t>
            </a:r>
            <a:endParaRPr lang="en-GB" sz="2800" dirty="0">
              <a:solidFill>
                <a:srgbClr val="003087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75" y="747070"/>
            <a:ext cx="990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 an appointment</a:t>
            </a:r>
          </a:p>
        </p:txBody>
      </p:sp>
      <p:pic>
        <p:nvPicPr>
          <p:cNvPr id="10" name="Picture 9"/>
          <p:cNvPicPr/>
          <p:nvPr/>
        </p:nvPicPr>
        <p:blipFill rotWithShape="1">
          <a:blip r:embed="rId3"/>
          <a:srcRect l="12423" t="40603" r="62729" b="9964"/>
          <a:stretch/>
        </p:blipFill>
        <p:spPr bwMode="auto">
          <a:xfrm>
            <a:off x="1476" y="1116402"/>
            <a:ext cx="9947658" cy="57415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544792" y="1175055"/>
            <a:ext cx="2372265" cy="4992832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699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21317" y="282502"/>
            <a:ext cx="72346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>
                <a:solidFill>
                  <a:srgbClr val="003087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GP patient survey results 2021 – Continued </a:t>
            </a:r>
            <a:endParaRPr lang="en-GB" sz="2800" dirty="0">
              <a:solidFill>
                <a:srgbClr val="003087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75" y="747070"/>
            <a:ext cx="990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 an appointment</a:t>
            </a:r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l="12383" t="32359" r="62719" b="19099"/>
          <a:stretch/>
        </p:blipFill>
        <p:spPr bwMode="auto">
          <a:xfrm>
            <a:off x="0" y="1270290"/>
            <a:ext cx="9905999" cy="55877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/>
          <p:cNvSpPr/>
          <p:nvPr/>
        </p:nvSpPr>
        <p:spPr>
          <a:xfrm>
            <a:off x="2553419" y="1449238"/>
            <a:ext cx="2337757" cy="4692769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998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21317" y="282502"/>
            <a:ext cx="72346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>
                <a:solidFill>
                  <a:srgbClr val="003087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GP patient survey results 2021 – Continued </a:t>
            </a:r>
            <a:endParaRPr lang="en-GB" sz="2800" dirty="0">
              <a:solidFill>
                <a:srgbClr val="003087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75" y="747070"/>
            <a:ext cx="990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 an appointment</a:t>
            </a:r>
          </a:p>
        </p:txBody>
      </p:sp>
      <p:pic>
        <p:nvPicPr>
          <p:cNvPr id="10" name="Picture 9"/>
          <p:cNvPicPr/>
          <p:nvPr/>
        </p:nvPicPr>
        <p:blipFill rotWithShape="1">
          <a:blip r:embed="rId3"/>
          <a:srcRect l="12206" t="32002" r="62692" b="22023"/>
          <a:stretch/>
        </p:blipFill>
        <p:spPr bwMode="auto">
          <a:xfrm>
            <a:off x="0" y="1270290"/>
            <a:ext cx="9906000" cy="55877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587925" y="1466491"/>
            <a:ext cx="2337757" cy="474452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725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21317" y="282502"/>
            <a:ext cx="72346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>
                <a:solidFill>
                  <a:srgbClr val="003087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GP patient survey results 2021 – Continued </a:t>
            </a:r>
            <a:endParaRPr lang="en-GB" sz="2800" dirty="0">
              <a:solidFill>
                <a:srgbClr val="003087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75" y="747070"/>
            <a:ext cx="990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last appointment</a:t>
            </a:r>
            <a:endParaRPr lang="en-GB" dirty="0">
              <a:solidFill>
                <a:srgbClr val="0030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l="12298" t="19495" r="61943" b="26152"/>
          <a:stretch/>
        </p:blipFill>
        <p:spPr bwMode="auto">
          <a:xfrm>
            <a:off x="0" y="1116402"/>
            <a:ext cx="9907476" cy="57415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/>
          <p:cNvSpPr/>
          <p:nvPr/>
        </p:nvSpPr>
        <p:spPr>
          <a:xfrm>
            <a:off x="2493035" y="1345721"/>
            <a:ext cx="2281728" cy="4816221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757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21317" y="282502"/>
            <a:ext cx="72346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>
                <a:solidFill>
                  <a:srgbClr val="003087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GP patient survey results 2021 – Continued </a:t>
            </a:r>
            <a:endParaRPr lang="en-GB" sz="2800" dirty="0">
              <a:solidFill>
                <a:srgbClr val="003087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75" y="747070"/>
            <a:ext cx="990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last appointment</a:t>
            </a:r>
            <a:endParaRPr lang="en-GB" dirty="0">
              <a:solidFill>
                <a:srgbClr val="0030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/>
          <p:nvPr/>
        </p:nvPicPr>
        <p:blipFill rotWithShape="1">
          <a:blip r:embed="rId3"/>
          <a:srcRect l="12289" t="31767" r="62685" b="14727"/>
          <a:stretch/>
        </p:blipFill>
        <p:spPr bwMode="auto">
          <a:xfrm>
            <a:off x="0" y="1116402"/>
            <a:ext cx="9907476" cy="57415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536166" y="1175054"/>
            <a:ext cx="2402456" cy="5087723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04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3"/>
          <a:srcRect l="67528" t="17801" r="18043" b="26376"/>
          <a:stretch/>
        </p:blipFill>
        <p:spPr bwMode="auto">
          <a:xfrm>
            <a:off x="1751163" y="0"/>
            <a:ext cx="652157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9354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21317" y="282502"/>
            <a:ext cx="72346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>
                <a:solidFill>
                  <a:srgbClr val="003087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GP patient survey results 2021 – Continued </a:t>
            </a:r>
            <a:endParaRPr lang="en-GB" sz="2800" dirty="0">
              <a:solidFill>
                <a:srgbClr val="003087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75" y="747070"/>
            <a:ext cx="990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last appointment</a:t>
            </a:r>
            <a:endParaRPr lang="en-GB" dirty="0">
              <a:solidFill>
                <a:srgbClr val="0030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l="12352" t="27815" r="62753" b="17927"/>
          <a:stretch/>
        </p:blipFill>
        <p:spPr bwMode="auto">
          <a:xfrm>
            <a:off x="1476" y="1116401"/>
            <a:ext cx="9904524" cy="56812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/>
          <p:cNvSpPr/>
          <p:nvPr/>
        </p:nvSpPr>
        <p:spPr>
          <a:xfrm>
            <a:off x="2536166" y="1270290"/>
            <a:ext cx="2402456" cy="499248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669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21317" y="282502"/>
            <a:ext cx="72346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>
                <a:solidFill>
                  <a:srgbClr val="003087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GP patient survey results 2021 – Continued </a:t>
            </a:r>
            <a:endParaRPr lang="en-GB" sz="2800" dirty="0">
              <a:solidFill>
                <a:srgbClr val="003087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75" y="747070"/>
            <a:ext cx="990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last appointment</a:t>
            </a:r>
            <a:endParaRPr lang="en-GB" dirty="0">
              <a:solidFill>
                <a:srgbClr val="0030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/>
          <p:nvPr/>
        </p:nvPicPr>
        <p:blipFill rotWithShape="1">
          <a:blip r:embed="rId3"/>
          <a:srcRect l="12225" t="34008" r="62577" b="9779"/>
          <a:stretch/>
        </p:blipFill>
        <p:spPr bwMode="auto">
          <a:xfrm>
            <a:off x="0" y="1116402"/>
            <a:ext cx="9905999" cy="56812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562045" y="1270290"/>
            <a:ext cx="2402456" cy="499248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74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21317" y="282502"/>
            <a:ext cx="72346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>
                <a:solidFill>
                  <a:srgbClr val="003087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GP patient survey results 2021 – Continued </a:t>
            </a:r>
            <a:endParaRPr lang="en-GB" sz="2800" dirty="0">
              <a:solidFill>
                <a:srgbClr val="003087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75" y="747070"/>
            <a:ext cx="990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last appointment</a:t>
            </a:r>
            <a:endParaRPr lang="en-GB" dirty="0">
              <a:solidFill>
                <a:srgbClr val="0030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3"/>
          <a:srcRect l="12464" t="23074" r="62756" b="26653"/>
          <a:stretch/>
        </p:blipFill>
        <p:spPr bwMode="auto">
          <a:xfrm>
            <a:off x="1475" y="1116402"/>
            <a:ext cx="9904525" cy="57415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518913" y="1270290"/>
            <a:ext cx="2419709" cy="499248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82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21317" y="282502"/>
            <a:ext cx="72346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>
                <a:solidFill>
                  <a:srgbClr val="003087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GP patient survey results 2021 – Continued </a:t>
            </a:r>
            <a:endParaRPr lang="en-GB" sz="2800" dirty="0">
              <a:solidFill>
                <a:srgbClr val="003087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75" y="747070"/>
            <a:ext cx="990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last appointment</a:t>
            </a:r>
            <a:endParaRPr lang="en-GB" dirty="0">
              <a:solidFill>
                <a:srgbClr val="0030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l="12414" t="31949" r="62839" b="20658"/>
          <a:stretch/>
        </p:blipFill>
        <p:spPr bwMode="auto">
          <a:xfrm>
            <a:off x="1475" y="1116402"/>
            <a:ext cx="9904525" cy="57415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 8"/>
          <p:cNvSpPr/>
          <p:nvPr/>
        </p:nvSpPr>
        <p:spPr>
          <a:xfrm>
            <a:off x="2544792" y="1270291"/>
            <a:ext cx="2346385" cy="491485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542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21317" y="282502"/>
            <a:ext cx="72346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>
                <a:solidFill>
                  <a:srgbClr val="003087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GP patient survey results 2021 – Continued </a:t>
            </a:r>
            <a:endParaRPr lang="en-GB" sz="2800" dirty="0">
              <a:solidFill>
                <a:srgbClr val="003087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75" y="747070"/>
            <a:ext cx="990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last appointment</a:t>
            </a:r>
            <a:endParaRPr lang="en-GB" dirty="0">
              <a:solidFill>
                <a:srgbClr val="0030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/>
          <p:nvPr/>
        </p:nvPicPr>
        <p:blipFill rotWithShape="1">
          <a:blip r:embed="rId3"/>
          <a:srcRect l="11966" t="27767" r="61776" b="22016"/>
          <a:stretch/>
        </p:blipFill>
        <p:spPr bwMode="auto">
          <a:xfrm>
            <a:off x="1476" y="1116402"/>
            <a:ext cx="9906000" cy="55863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553419" y="1337094"/>
            <a:ext cx="2277373" cy="4761781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383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21317" y="282502"/>
            <a:ext cx="72346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>
                <a:solidFill>
                  <a:srgbClr val="003087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GP patient survey results 2021 – Continued </a:t>
            </a:r>
            <a:endParaRPr lang="en-GB" sz="2800" dirty="0">
              <a:solidFill>
                <a:srgbClr val="003087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75" y="747070"/>
            <a:ext cx="990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last appointment</a:t>
            </a:r>
            <a:endParaRPr lang="en-GB" dirty="0">
              <a:solidFill>
                <a:srgbClr val="0030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l="12328" t="43521" r="62607" b="13764"/>
          <a:stretch/>
        </p:blipFill>
        <p:spPr bwMode="auto">
          <a:xfrm>
            <a:off x="1475" y="1116402"/>
            <a:ext cx="9471804" cy="53792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/>
          <p:cNvSpPr/>
          <p:nvPr/>
        </p:nvSpPr>
        <p:spPr>
          <a:xfrm>
            <a:off x="2424023" y="1270290"/>
            <a:ext cx="2313354" cy="4587046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777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21317" y="282502"/>
            <a:ext cx="72346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>
                <a:solidFill>
                  <a:srgbClr val="003087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GP patient survey results 2021 – Continued </a:t>
            </a:r>
            <a:endParaRPr lang="en-GB" sz="2800" dirty="0">
              <a:solidFill>
                <a:srgbClr val="003087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75" y="747070"/>
            <a:ext cx="990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health</a:t>
            </a:r>
          </a:p>
        </p:txBody>
      </p:sp>
      <p:pic>
        <p:nvPicPr>
          <p:cNvPr id="9" name="Picture 8"/>
          <p:cNvPicPr/>
          <p:nvPr/>
        </p:nvPicPr>
        <p:blipFill rotWithShape="1">
          <a:blip r:embed="rId3"/>
          <a:srcRect l="12463" t="29455" r="62525" b="23249"/>
          <a:stretch/>
        </p:blipFill>
        <p:spPr bwMode="auto">
          <a:xfrm>
            <a:off x="94892" y="1485900"/>
            <a:ext cx="9811108" cy="51594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544792" y="1682152"/>
            <a:ext cx="2393829" cy="4442604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578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21317" y="282502"/>
            <a:ext cx="72346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>
                <a:solidFill>
                  <a:srgbClr val="003087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GP patient survey results 2021 – Continued </a:t>
            </a:r>
            <a:endParaRPr lang="en-GB" sz="2800" dirty="0">
              <a:solidFill>
                <a:srgbClr val="003087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75" y="747070"/>
            <a:ext cx="990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Overall experience</a:t>
            </a:r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l="11633" t="42676" r="61943" b="10791"/>
          <a:stretch/>
        </p:blipFill>
        <p:spPr bwMode="auto">
          <a:xfrm>
            <a:off x="0" y="1488557"/>
            <a:ext cx="9906000" cy="51993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/>
          <p:cNvSpPr/>
          <p:nvPr/>
        </p:nvSpPr>
        <p:spPr>
          <a:xfrm>
            <a:off x="2619556" y="1656272"/>
            <a:ext cx="2333444" cy="450527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555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2144" y="216462"/>
            <a:ext cx="9906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2000" dirty="0" smtClean="0">
              <a:solidFill>
                <a:srgbClr val="003087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GB" sz="2000" dirty="0" smtClean="0">
              <a:solidFill>
                <a:srgbClr val="003087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3087"/>
              </a:solidFill>
              <a:latin typeface="Arial" panose="020B0604020202020204" pitchFamily="34" charset="0"/>
            </a:endParaRPr>
          </a:p>
          <a:p>
            <a:pPr algn="ctr"/>
            <a:endParaRPr lang="en-GB" sz="2000" dirty="0" smtClean="0">
              <a:solidFill>
                <a:srgbClr val="003087"/>
              </a:solidFill>
              <a:latin typeface="Arial" panose="020B0604020202020204" pitchFamily="34" charset="0"/>
            </a:endParaRPr>
          </a:p>
          <a:p>
            <a:pPr algn="ctr"/>
            <a:endParaRPr lang="en-GB" sz="2000" dirty="0">
              <a:solidFill>
                <a:srgbClr val="003087"/>
              </a:solidFill>
              <a:latin typeface="Arial" panose="020B0604020202020204" pitchFamily="34" charset="0"/>
            </a:endParaRPr>
          </a:p>
          <a:p>
            <a:pPr algn="ctr"/>
            <a:endParaRPr lang="en-GB" sz="2000" dirty="0">
              <a:solidFill>
                <a:srgbClr val="003087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521" y="5472023"/>
            <a:ext cx="3991606" cy="127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75591"/>
            <a:ext cx="97725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2400" b="1" dirty="0" smtClean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5.45 </a:t>
            </a:r>
            <a:r>
              <a:rPr lang="en-GB" sz="2400" b="1" dirty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</a:p>
          <a:p>
            <a:pPr lvl="0" algn="ctr"/>
            <a:r>
              <a:rPr lang="en-GB" sz="2400" b="1" dirty="0" smtClean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(10 </a:t>
            </a:r>
            <a:r>
              <a:rPr lang="en-GB" sz="2400" b="1" dirty="0" err="1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mins</a:t>
            </a:r>
            <a:r>
              <a:rPr lang="en-GB" sz="2400" b="1" dirty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963751"/>
            <a:ext cx="9144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03087"/>
                </a:solidFill>
                <a:latin typeface="Arial" panose="020B0604020202020204" pitchFamily="34" charset="0"/>
              </a:rPr>
              <a:t>Survey Questions – Group discussion</a:t>
            </a:r>
          </a:p>
          <a:p>
            <a:pPr algn="ctr"/>
            <a:endParaRPr lang="en-GB" sz="700" b="1" dirty="0">
              <a:solidFill>
                <a:srgbClr val="003087"/>
              </a:solidFill>
              <a:latin typeface="Arial" panose="020B0604020202020204" pitchFamily="34" charset="0"/>
            </a:endParaRPr>
          </a:p>
          <a:p>
            <a:pPr algn="ctr"/>
            <a:r>
              <a:rPr lang="en-GB" sz="2400" dirty="0" smtClean="0">
                <a:solidFill>
                  <a:srgbClr val="003087"/>
                </a:solidFill>
                <a:latin typeface="Arial" panose="020B0604020202020204" pitchFamily="34" charset="0"/>
              </a:rPr>
              <a:t>Length of survey? –  8 Weeks? </a:t>
            </a:r>
          </a:p>
          <a:p>
            <a:pPr algn="ctr"/>
            <a:endParaRPr lang="en-GB" sz="1000" dirty="0">
              <a:solidFill>
                <a:srgbClr val="003087"/>
              </a:solidFill>
              <a:latin typeface="Arial" panose="020B0604020202020204" pitchFamily="34" charset="0"/>
            </a:endParaRPr>
          </a:p>
          <a:p>
            <a:pPr algn="ctr"/>
            <a:r>
              <a:rPr lang="en-GB" sz="2400" dirty="0">
                <a:solidFill>
                  <a:srgbClr val="003087"/>
                </a:solidFill>
                <a:latin typeface="Arial" panose="020B0604020202020204" pitchFamily="34" charset="0"/>
              </a:rPr>
              <a:t>A PPG member(s) will </a:t>
            </a:r>
            <a:r>
              <a:rPr lang="en-GB" sz="2400" dirty="0" smtClean="0">
                <a:solidFill>
                  <a:srgbClr val="003087"/>
                </a:solidFill>
                <a:latin typeface="Arial" panose="020B0604020202020204" pitchFamily="34" charset="0"/>
              </a:rPr>
              <a:t>take the lead with the survey, </a:t>
            </a:r>
            <a:r>
              <a:rPr lang="en-GB" sz="2400" dirty="0">
                <a:solidFill>
                  <a:srgbClr val="003087"/>
                </a:solidFill>
                <a:latin typeface="Arial" panose="020B0604020202020204" pitchFamily="34" charset="0"/>
              </a:rPr>
              <a:t>i.e</a:t>
            </a:r>
            <a:r>
              <a:rPr lang="en-GB" sz="2400" dirty="0" smtClean="0">
                <a:solidFill>
                  <a:srgbClr val="003087"/>
                </a:solidFill>
                <a:latin typeface="Arial" panose="020B0604020202020204" pitchFamily="34" charset="0"/>
              </a:rPr>
              <a:t>. developing the questionnaire, </a:t>
            </a:r>
            <a:r>
              <a:rPr lang="en-GB" sz="2400" dirty="0">
                <a:solidFill>
                  <a:srgbClr val="003087"/>
                </a:solidFill>
                <a:latin typeface="Arial" panose="020B0604020202020204" pitchFamily="34" charset="0"/>
              </a:rPr>
              <a:t>spending time in practice </a:t>
            </a:r>
            <a:r>
              <a:rPr lang="en-GB" sz="2400" dirty="0" smtClean="0">
                <a:solidFill>
                  <a:srgbClr val="003087"/>
                </a:solidFill>
                <a:latin typeface="Arial" panose="020B0604020202020204" pitchFamily="34" charset="0"/>
              </a:rPr>
              <a:t>promoting </a:t>
            </a:r>
            <a:r>
              <a:rPr lang="en-GB" sz="2400" dirty="0">
                <a:solidFill>
                  <a:srgbClr val="003087"/>
                </a:solidFill>
                <a:latin typeface="Arial" panose="020B0604020202020204" pitchFamily="34" charset="0"/>
              </a:rPr>
              <a:t>the survey and then collecting and presenting the results to the group at the next meeting. </a:t>
            </a:r>
            <a:endParaRPr lang="en-GB" sz="2400" dirty="0" smtClean="0">
              <a:solidFill>
                <a:srgbClr val="003087"/>
              </a:solidFill>
              <a:latin typeface="Arial" panose="020B0604020202020204" pitchFamily="34" charset="0"/>
            </a:endParaRPr>
          </a:p>
          <a:p>
            <a:pPr algn="ctr"/>
            <a:endParaRPr lang="en-GB" sz="1100" dirty="0">
              <a:solidFill>
                <a:srgbClr val="003087"/>
              </a:solidFill>
              <a:latin typeface="Arial" panose="020B0604020202020204" pitchFamily="34" charset="0"/>
            </a:endParaRPr>
          </a:p>
          <a:p>
            <a:pPr algn="ctr"/>
            <a:r>
              <a:rPr lang="en-GB" sz="2400" dirty="0" smtClean="0">
                <a:solidFill>
                  <a:srgbClr val="003087"/>
                </a:solidFill>
                <a:latin typeface="Arial" panose="020B0604020202020204" pitchFamily="34" charset="0"/>
              </a:rPr>
              <a:t>The practice can advertise the survey and Adam can design the survey questions and put the data </a:t>
            </a:r>
            <a:r>
              <a:rPr lang="en-GB" sz="2400" dirty="0">
                <a:solidFill>
                  <a:srgbClr val="003087"/>
                </a:solidFill>
                <a:latin typeface="Arial" panose="020B0604020202020204" pitchFamily="34" charset="0"/>
              </a:rPr>
              <a:t>together in a presentation once the data has </a:t>
            </a:r>
            <a:r>
              <a:rPr lang="en-GB" sz="2400" dirty="0" smtClean="0">
                <a:solidFill>
                  <a:srgbClr val="003087"/>
                </a:solidFill>
                <a:latin typeface="Arial" panose="020B0604020202020204" pitchFamily="34" charset="0"/>
              </a:rPr>
              <a:t>been </a:t>
            </a:r>
            <a:r>
              <a:rPr lang="en-GB" sz="2400" dirty="0">
                <a:solidFill>
                  <a:srgbClr val="003087"/>
                </a:solidFill>
                <a:latin typeface="Arial" panose="020B0604020202020204" pitchFamily="34" charset="0"/>
              </a:rPr>
              <a:t>collected and </a:t>
            </a:r>
            <a:r>
              <a:rPr lang="en-GB" sz="2400" dirty="0" smtClean="0">
                <a:solidFill>
                  <a:srgbClr val="003087"/>
                </a:solidFill>
                <a:latin typeface="Arial" panose="020B0604020202020204" pitchFamily="34" charset="0"/>
              </a:rPr>
              <a:t>recorded</a:t>
            </a:r>
            <a:r>
              <a:rPr lang="en-GB" sz="2400" b="1" dirty="0" smtClean="0">
                <a:solidFill>
                  <a:srgbClr val="003087"/>
                </a:solidFill>
                <a:latin typeface="Arial" panose="020B0604020202020204" pitchFamily="34" charset="0"/>
              </a:rPr>
              <a:t> </a:t>
            </a:r>
            <a:r>
              <a:rPr lang="en-GB" sz="2400" dirty="0" smtClean="0">
                <a:solidFill>
                  <a:srgbClr val="003087"/>
                </a:solidFill>
                <a:latin typeface="Arial" panose="020B0604020202020204" pitchFamily="34" charset="0"/>
              </a:rPr>
              <a:t>by the PPG – Volunteers please</a:t>
            </a:r>
          </a:p>
          <a:p>
            <a:pPr algn="ctr"/>
            <a:endParaRPr lang="en-GB" sz="1600" b="1" dirty="0" smtClean="0">
              <a:solidFill>
                <a:srgbClr val="003087"/>
              </a:solidFill>
              <a:latin typeface="Arial" panose="020B0604020202020204" pitchFamily="34" charset="0"/>
            </a:endParaRPr>
          </a:p>
          <a:p>
            <a:endParaRPr lang="en-GB" sz="2400" b="1" dirty="0">
              <a:solidFill>
                <a:srgbClr val="003087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33484" y="5134251"/>
            <a:ext cx="990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03087"/>
                </a:solidFill>
                <a:latin typeface="Arial" panose="020B0604020202020204" pitchFamily="34" charset="0"/>
              </a:rPr>
              <a:t> Example of Survey Questions from the Express &amp; Star newspaper </a:t>
            </a:r>
          </a:p>
        </p:txBody>
      </p:sp>
    </p:spTree>
    <p:extLst>
      <p:ext uri="{BB962C8B-B14F-4D97-AF65-F5344CB8AC3E}">
        <p14:creationId xmlns:p14="http://schemas.microsoft.com/office/powerpoint/2010/main" val="8011663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25088"/>
            <a:ext cx="9906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2000" dirty="0" smtClean="0">
              <a:solidFill>
                <a:srgbClr val="003087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GB" sz="2000" dirty="0" smtClean="0">
              <a:solidFill>
                <a:srgbClr val="003087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3087"/>
              </a:solidFill>
              <a:latin typeface="Arial" panose="020B0604020202020204" pitchFamily="34" charset="0"/>
            </a:endParaRPr>
          </a:p>
          <a:p>
            <a:pPr algn="ctr"/>
            <a:endParaRPr lang="en-GB" sz="2000" dirty="0" smtClean="0">
              <a:solidFill>
                <a:srgbClr val="003087"/>
              </a:solidFill>
              <a:latin typeface="Arial" panose="020B0604020202020204" pitchFamily="34" charset="0"/>
            </a:endParaRPr>
          </a:p>
          <a:p>
            <a:pPr algn="ctr"/>
            <a:endParaRPr lang="en-GB" sz="2000" dirty="0">
              <a:solidFill>
                <a:srgbClr val="003087"/>
              </a:solidFill>
              <a:latin typeface="Arial" panose="020B0604020202020204" pitchFamily="34" charset="0"/>
            </a:endParaRPr>
          </a:p>
          <a:p>
            <a:pPr algn="ctr"/>
            <a:endParaRPr lang="en-GB" sz="2000" dirty="0">
              <a:solidFill>
                <a:srgbClr val="003087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521" y="5472023"/>
            <a:ext cx="3991606" cy="127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75591"/>
            <a:ext cx="97725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2400" b="1" dirty="0" smtClean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5.45 </a:t>
            </a:r>
            <a:r>
              <a:rPr lang="en-GB" sz="2400" b="1" dirty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</a:p>
          <a:p>
            <a:pPr lvl="0" algn="ctr"/>
            <a:r>
              <a:rPr lang="en-GB" sz="2400" b="1" dirty="0" smtClean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(10 </a:t>
            </a:r>
            <a:r>
              <a:rPr lang="en-GB" sz="2400" b="1" dirty="0" err="1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mins</a:t>
            </a:r>
            <a:r>
              <a:rPr lang="en-GB" sz="2400" b="1" dirty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872897"/>
            <a:ext cx="990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03087"/>
                </a:solidFill>
                <a:latin typeface="Arial" panose="020B0604020202020204" pitchFamily="34" charset="0"/>
              </a:rPr>
              <a:t> Example of Survey Questions from the Express &amp; Star newspaper </a:t>
            </a:r>
          </a:p>
        </p:txBody>
      </p:sp>
      <p:pic>
        <p:nvPicPr>
          <p:cNvPr id="6" name="Picture 5"/>
          <p:cNvPicPr/>
          <p:nvPr/>
        </p:nvPicPr>
        <p:blipFill rotWithShape="1">
          <a:blip r:embed="rId4"/>
          <a:srcRect l="13266" t="33497" r="71688" b="29890"/>
          <a:stretch/>
        </p:blipFill>
        <p:spPr bwMode="auto">
          <a:xfrm>
            <a:off x="241541" y="1703894"/>
            <a:ext cx="4589251" cy="36531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5"/>
          <a:srcRect l="13052" t="32844" r="71278" b="28552"/>
          <a:stretch/>
        </p:blipFill>
        <p:spPr bwMode="auto">
          <a:xfrm>
            <a:off x="5055080" y="1703894"/>
            <a:ext cx="4717436" cy="36531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84486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68132" y="2363487"/>
            <a:ext cx="92043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2400" b="1" dirty="0" smtClean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Acceptance of Notes/Minutes of last virtual meeting 6</a:t>
            </a:r>
            <a:r>
              <a:rPr lang="en-GB" sz="2400" b="1" baseline="30000" dirty="0" smtClean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400" b="1" dirty="0" smtClean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September 2021</a:t>
            </a:r>
            <a:r>
              <a:rPr lang="en-GB" sz="2400" dirty="0" smtClean="0">
                <a:solidFill>
                  <a:srgbClr val="003087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(Please see your handout)</a:t>
            </a:r>
          </a:p>
          <a:p>
            <a:pPr algn="ctr"/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521" y="5472023"/>
            <a:ext cx="3991606" cy="127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75591"/>
            <a:ext cx="97725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2400" b="1" dirty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5.05 pm</a:t>
            </a:r>
          </a:p>
          <a:p>
            <a:pPr lvl="0" algn="ctr"/>
            <a:r>
              <a:rPr lang="en-GB" sz="2400" b="1" dirty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 </a:t>
            </a:r>
            <a:r>
              <a:rPr lang="en-GB" sz="2400" b="1" dirty="0" err="1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mins</a:t>
            </a:r>
            <a:r>
              <a:rPr lang="en-GB" sz="2400" b="1" dirty="0" smtClean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05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25088"/>
            <a:ext cx="9906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2000" dirty="0" smtClean="0">
              <a:solidFill>
                <a:srgbClr val="003087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GB" sz="2000" dirty="0" smtClean="0">
              <a:solidFill>
                <a:srgbClr val="003087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3087"/>
              </a:solidFill>
              <a:latin typeface="Arial" panose="020B0604020202020204" pitchFamily="34" charset="0"/>
            </a:endParaRPr>
          </a:p>
          <a:p>
            <a:pPr algn="ctr"/>
            <a:endParaRPr lang="en-GB" sz="2000" dirty="0" smtClean="0">
              <a:solidFill>
                <a:srgbClr val="003087"/>
              </a:solidFill>
              <a:latin typeface="Arial" panose="020B0604020202020204" pitchFamily="34" charset="0"/>
            </a:endParaRPr>
          </a:p>
          <a:p>
            <a:pPr algn="ctr"/>
            <a:endParaRPr lang="en-GB" sz="2000" dirty="0">
              <a:solidFill>
                <a:srgbClr val="003087"/>
              </a:solidFill>
              <a:latin typeface="Arial" panose="020B0604020202020204" pitchFamily="34" charset="0"/>
            </a:endParaRPr>
          </a:p>
          <a:p>
            <a:pPr algn="ctr"/>
            <a:endParaRPr lang="en-GB" sz="2000" dirty="0">
              <a:solidFill>
                <a:srgbClr val="003087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521" y="5472023"/>
            <a:ext cx="3991606" cy="127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75591"/>
            <a:ext cx="97725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2400" b="1" dirty="0" smtClean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5.45 </a:t>
            </a:r>
            <a:r>
              <a:rPr lang="en-GB" sz="2400" b="1" dirty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</a:p>
          <a:p>
            <a:pPr lvl="0" algn="ctr"/>
            <a:r>
              <a:rPr lang="en-GB" sz="2400" b="1" dirty="0" smtClean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(10 </a:t>
            </a:r>
            <a:r>
              <a:rPr lang="en-GB" sz="2400" b="1" dirty="0" err="1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mins</a:t>
            </a:r>
            <a:r>
              <a:rPr lang="en-GB" sz="2400" b="1" dirty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872897"/>
            <a:ext cx="990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03087"/>
                </a:solidFill>
                <a:latin typeface="Arial" panose="020B0604020202020204" pitchFamily="34" charset="0"/>
              </a:rPr>
              <a:t> Example of Survey Questions from the Express &amp; Star newspaper </a:t>
            </a:r>
          </a:p>
        </p:txBody>
      </p:sp>
      <p:pic>
        <p:nvPicPr>
          <p:cNvPr id="10" name="Picture 9"/>
          <p:cNvPicPr/>
          <p:nvPr/>
        </p:nvPicPr>
        <p:blipFill rotWithShape="1">
          <a:blip r:embed="rId4"/>
          <a:srcRect l="13272" t="32734" r="71449" b="29787"/>
          <a:stretch/>
        </p:blipFill>
        <p:spPr bwMode="auto">
          <a:xfrm>
            <a:off x="208293" y="1649288"/>
            <a:ext cx="4838160" cy="36300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5"/>
          <a:srcRect l="13265" t="32877" r="71456" b="30289"/>
          <a:stretch/>
        </p:blipFill>
        <p:spPr bwMode="auto">
          <a:xfrm>
            <a:off x="5254746" y="1649288"/>
            <a:ext cx="4517770" cy="36300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57482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25088"/>
            <a:ext cx="9906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2000" dirty="0" smtClean="0">
              <a:solidFill>
                <a:srgbClr val="003087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GB" sz="2000" dirty="0" smtClean="0">
              <a:solidFill>
                <a:srgbClr val="003087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3087"/>
              </a:solidFill>
              <a:latin typeface="Arial" panose="020B0604020202020204" pitchFamily="34" charset="0"/>
            </a:endParaRPr>
          </a:p>
          <a:p>
            <a:pPr algn="ctr"/>
            <a:endParaRPr lang="en-GB" sz="2000" dirty="0" smtClean="0">
              <a:solidFill>
                <a:srgbClr val="003087"/>
              </a:solidFill>
              <a:latin typeface="Arial" panose="020B0604020202020204" pitchFamily="34" charset="0"/>
            </a:endParaRPr>
          </a:p>
          <a:p>
            <a:pPr algn="ctr"/>
            <a:endParaRPr lang="en-GB" sz="2000" dirty="0">
              <a:solidFill>
                <a:srgbClr val="003087"/>
              </a:solidFill>
              <a:latin typeface="Arial" panose="020B0604020202020204" pitchFamily="34" charset="0"/>
            </a:endParaRPr>
          </a:p>
          <a:p>
            <a:pPr algn="ctr"/>
            <a:endParaRPr lang="en-GB" sz="2000" dirty="0">
              <a:solidFill>
                <a:srgbClr val="003087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521" y="5472023"/>
            <a:ext cx="3991606" cy="127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75591"/>
            <a:ext cx="97725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2400" b="1" dirty="0" smtClean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5.45 </a:t>
            </a:r>
            <a:r>
              <a:rPr lang="en-GB" sz="2400" b="1" dirty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</a:p>
          <a:p>
            <a:pPr lvl="0" algn="ctr"/>
            <a:r>
              <a:rPr lang="en-GB" sz="2400" b="1" dirty="0" smtClean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(10 </a:t>
            </a:r>
            <a:r>
              <a:rPr lang="en-GB" sz="2400" b="1" dirty="0" err="1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mins</a:t>
            </a:r>
            <a:r>
              <a:rPr lang="en-GB" sz="2400" b="1" dirty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872897"/>
            <a:ext cx="990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03087"/>
                </a:solidFill>
                <a:latin typeface="Arial" panose="020B0604020202020204" pitchFamily="34" charset="0"/>
              </a:rPr>
              <a:t> Example of Survey Questions from the Express &amp; Star newspaper </a:t>
            </a:r>
          </a:p>
        </p:txBody>
      </p:sp>
      <p:pic>
        <p:nvPicPr>
          <p:cNvPr id="9" name="Picture 8"/>
          <p:cNvPicPr/>
          <p:nvPr/>
        </p:nvPicPr>
        <p:blipFill rotWithShape="1">
          <a:blip r:embed="rId4"/>
          <a:srcRect l="13151" t="32847" r="71558" b="29620"/>
          <a:stretch/>
        </p:blipFill>
        <p:spPr bwMode="auto">
          <a:xfrm>
            <a:off x="235429" y="1554397"/>
            <a:ext cx="4897288" cy="36559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/>
          <p:nvPr/>
        </p:nvPicPr>
        <p:blipFill rotWithShape="1">
          <a:blip r:embed="rId5"/>
          <a:srcRect l="13145" t="32417" r="71509" b="29935"/>
          <a:stretch/>
        </p:blipFill>
        <p:spPr bwMode="auto">
          <a:xfrm>
            <a:off x="5253217" y="1554397"/>
            <a:ext cx="4519299" cy="36559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134848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25088"/>
            <a:ext cx="9906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2000" dirty="0" smtClean="0">
              <a:solidFill>
                <a:srgbClr val="003087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GB" sz="2000" dirty="0" smtClean="0">
              <a:solidFill>
                <a:srgbClr val="003087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3087"/>
              </a:solidFill>
              <a:latin typeface="Arial" panose="020B0604020202020204" pitchFamily="34" charset="0"/>
            </a:endParaRPr>
          </a:p>
          <a:p>
            <a:pPr algn="ctr"/>
            <a:endParaRPr lang="en-GB" sz="2000" dirty="0" smtClean="0">
              <a:solidFill>
                <a:srgbClr val="003087"/>
              </a:solidFill>
              <a:latin typeface="Arial" panose="020B0604020202020204" pitchFamily="34" charset="0"/>
            </a:endParaRPr>
          </a:p>
          <a:p>
            <a:pPr algn="ctr"/>
            <a:endParaRPr lang="en-GB" sz="2000" dirty="0">
              <a:solidFill>
                <a:srgbClr val="003087"/>
              </a:solidFill>
              <a:latin typeface="Arial" panose="020B0604020202020204" pitchFamily="34" charset="0"/>
            </a:endParaRPr>
          </a:p>
          <a:p>
            <a:pPr algn="ctr"/>
            <a:endParaRPr lang="en-GB" sz="2000" dirty="0">
              <a:solidFill>
                <a:srgbClr val="003087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521" y="5472023"/>
            <a:ext cx="3991606" cy="127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75591"/>
            <a:ext cx="97725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2400" b="1" dirty="0" smtClean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5.45 </a:t>
            </a:r>
            <a:r>
              <a:rPr lang="en-GB" sz="2400" b="1" dirty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</a:p>
          <a:p>
            <a:pPr lvl="0" algn="ctr"/>
            <a:r>
              <a:rPr lang="en-GB" sz="2400" b="1" dirty="0" smtClean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(10 </a:t>
            </a:r>
            <a:r>
              <a:rPr lang="en-GB" sz="2400" b="1" dirty="0" err="1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mins</a:t>
            </a:r>
            <a:r>
              <a:rPr lang="en-GB" sz="2400" b="1" dirty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872897"/>
            <a:ext cx="990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03087"/>
                </a:solidFill>
                <a:latin typeface="Arial" panose="020B0604020202020204" pitchFamily="34" charset="0"/>
              </a:rPr>
              <a:t> Example of Survey Questions from the Express &amp; Star newspaper </a:t>
            </a:r>
          </a:p>
        </p:txBody>
      </p:sp>
      <p:pic>
        <p:nvPicPr>
          <p:cNvPr id="10" name="Picture 9"/>
          <p:cNvPicPr/>
          <p:nvPr/>
        </p:nvPicPr>
        <p:blipFill rotWithShape="1">
          <a:blip r:embed="rId4"/>
          <a:srcRect l="13328" t="32479" r="71471" b="29854"/>
          <a:stretch/>
        </p:blipFill>
        <p:spPr bwMode="auto">
          <a:xfrm>
            <a:off x="151681" y="1554397"/>
            <a:ext cx="4817134" cy="37508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5"/>
          <a:srcRect l="13226" t="32551" r="71575" b="30132"/>
          <a:stretch/>
        </p:blipFill>
        <p:spPr bwMode="auto">
          <a:xfrm>
            <a:off x="5170325" y="1554397"/>
            <a:ext cx="4534392" cy="37508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887483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25088"/>
            <a:ext cx="9906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2000" dirty="0" smtClean="0">
              <a:solidFill>
                <a:srgbClr val="003087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GB" sz="2000" dirty="0" smtClean="0">
              <a:solidFill>
                <a:srgbClr val="003087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3087"/>
              </a:solidFill>
              <a:latin typeface="Arial" panose="020B0604020202020204" pitchFamily="34" charset="0"/>
            </a:endParaRPr>
          </a:p>
          <a:p>
            <a:pPr algn="ctr"/>
            <a:endParaRPr lang="en-GB" sz="2000" dirty="0" smtClean="0">
              <a:solidFill>
                <a:srgbClr val="003087"/>
              </a:solidFill>
              <a:latin typeface="Arial" panose="020B0604020202020204" pitchFamily="34" charset="0"/>
            </a:endParaRPr>
          </a:p>
          <a:p>
            <a:pPr algn="ctr"/>
            <a:endParaRPr lang="en-GB" sz="2000" dirty="0">
              <a:solidFill>
                <a:srgbClr val="003087"/>
              </a:solidFill>
              <a:latin typeface="Arial" panose="020B0604020202020204" pitchFamily="34" charset="0"/>
            </a:endParaRPr>
          </a:p>
          <a:p>
            <a:pPr algn="ctr"/>
            <a:endParaRPr lang="en-GB" sz="2000" dirty="0">
              <a:solidFill>
                <a:srgbClr val="003087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521" y="5472023"/>
            <a:ext cx="3991606" cy="127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75591"/>
            <a:ext cx="97725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2400" b="1" dirty="0" smtClean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5.45 </a:t>
            </a:r>
            <a:r>
              <a:rPr lang="en-GB" sz="2400" b="1" dirty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</a:p>
          <a:p>
            <a:pPr lvl="0" algn="ctr"/>
            <a:r>
              <a:rPr lang="en-GB" sz="2400" b="1" dirty="0" smtClean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(10 </a:t>
            </a:r>
            <a:r>
              <a:rPr lang="en-GB" sz="2400" b="1" dirty="0" err="1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mins</a:t>
            </a:r>
            <a:r>
              <a:rPr lang="en-GB" sz="2400" b="1" dirty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872897"/>
            <a:ext cx="990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03087"/>
                </a:solidFill>
                <a:latin typeface="Arial" panose="020B0604020202020204" pitchFamily="34" charset="0"/>
              </a:rPr>
              <a:t> Example of Survey Questions from the Express &amp; Star newspaper </a:t>
            </a:r>
          </a:p>
        </p:txBody>
      </p:sp>
      <p:pic>
        <p:nvPicPr>
          <p:cNvPr id="9" name="Picture 8"/>
          <p:cNvPicPr/>
          <p:nvPr/>
        </p:nvPicPr>
        <p:blipFill rotWithShape="1">
          <a:blip r:embed="rId4"/>
          <a:srcRect l="13068" t="31936" r="71483" b="29531"/>
          <a:stretch/>
        </p:blipFill>
        <p:spPr bwMode="auto">
          <a:xfrm>
            <a:off x="114839" y="1554396"/>
            <a:ext cx="4810843" cy="37335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/>
          <p:nvPr/>
        </p:nvPicPr>
        <p:blipFill rotWithShape="1">
          <a:blip r:embed="rId5"/>
          <a:srcRect l="13132" t="32388" r="71613" b="30136"/>
          <a:stretch/>
        </p:blipFill>
        <p:spPr bwMode="auto">
          <a:xfrm>
            <a:off x="5040520" y="1554395"/>
            <a:ext cx="4731995" cy="37335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396184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25088"/>
            <a:ext cx="9906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2000" dirty="0" smtClean="0">
              <a:solidFill>
                <a:srgbClr val="003087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GB" sz="2000" dirty="0" smtClean="0">
              <a:solidFill>
                <a:srgbClr val="003087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3087"/>
              </a:solidFill>
              <a:latin typeface="Arial" panose="020B0604020202020204" pitchFamily="34" charset="0"/>
            </a:endParaRPr>
          </a:p>
          <a:p>
            <a:pPr algn="ctr"/>
            <a:endParaRPr lang="en-GB" sz="2000" dirty="0" smtClean="0">
              <a:solidFill>
                <a:srgbClr val="003087"/>
              </a:solidFill>
              <a:latin typeface="Arial" panose="020B0604020202020204" pitchFamily="34" charset="0"/>
            </a:endParaRPr>
          </a:p>
          <a:p>
            <a:pPr algn="ctr"/>
            <a:endParaRPr lang="en-GB" sz="2000" dirty="0">
              <a:solidFill>
                <a:srgbClr val="003087"/>
              </a:solidFill>
              <a:latin typeface="Arial" panose="020B0604020202020204" pitchFamily="34" charset="0"/>
            </a:endParaRPr>
          </a:p>
          <a:p>
            <a:pPr algn="ctr"/>
            <a:endParaRPr lang="en-GB" sz="2000" dirty="0">
              <a:solidFill>
                <a:srgbClr val="003087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521" y="5472023"/>
            <a:ext cx="3991606" cy="127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75591"/>
            <a:ext cx="97725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2400" b="1" dirty="0" smtClean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5.55 </a:t>
            </a:r>
            <a:r>
              <a:rPr lang="en-GB" sz="2400" b="1" dirty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</a:p>
          <a:p>
            <a:pPr lvl="0" algn="ctr"/>
            <a:r>
              <a:rPr lang="en-GB" sz="2400" b="1" dirty="0" smtClean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 </a:t>
            </a:r>
            <a:r>
              <a:rPr lang="en-GB" sz="2400" b="1" dirty="0" err="1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mins</a:t>
            </a:r>
            <a:r>
              <a:rPr lang="en-GB" sz="2400" b="1" dirty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6895" y="2567661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03087"/>
                </a:solidFill>
                <a:latin typeface="Arial" panose="020B0604020202020204" pitchFamily="34" charset="0"/>
              </a:rPr>
              <a:t>A.O.B</a:t>
            </a:r>
            <a:endParaRPr lang="en-GB" sz="2400" b="1" dirty="0">
              <a:solidFill>
                <a:srgbClr val="003087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0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am.noble\AppData\Local\Microsoft\Windows\Temporary Internet Files\Content.IE5\UTQSIBZ3\christmas-tree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043" y="2785806"/>
            <a:ext cx="2476963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85061" y="0"/>
            <a:ext cx="988827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PATIENT PARTICIPATION GROUP CHRISTMAS GET TOGETHER (NO FORMAL MEETING, CHAT &amp; NIBBLES). ANYONE IS INVITED WHO HAS AN ACTIVE INTEREST IN HEALTHCARE – </a:t>
            </a:r>
            <a:r>
              <a:rPr lang="en-GB" sz="3600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MONDAY 6TH </a:t>
            </a:r>
            <a:r>
              <a:rPr lang="en-GB" sz="3600" b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DECEMBER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210297"/>
            <a:ext cx="96827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MEETING MONDAY 7</a:t>
            </a:r>
            <a:r>
              <a:rPr lang="en-GB" sz="2800" b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FEBRUAURY 5-6PM</a:t>
            </a:r>
            <a:endParaRPr lang="en-GB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Snowman with scarf and hat image - Free stock photo ...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38" t="7888" r="17438"/>
          <a:stretch/>
        </p:blipFill>
        <p:spPr>
          <a:xfrm>
            <a:off x="5699049" y="3032443"/>
            <a:ext cx="1935126" cy="274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0170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-447316"/>
            <a:ext cx="99060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2000" dirty="0">
              <a:solidFill>
                <a:srgbClr val="003087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/>
            <a:endParaRPr lang="en-GB" sz="2000" dirty="0" smtClean="0">
              <a:solidFill>
                <a:srgbClr val="003087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/>
            <a:endParaRPr lang="en-GB" sz="2000" dirty="0" smtClean="0">
              <a:solidFill>
                <a:srgbClr val="003087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/>
            <a:r>
              <a:rPr lang="en-GB" sz="3600" dirty="0" smtClean="0">
                <a:solidFill>
                  <a:srgbClr val="003087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Thank you for attending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GB" sz="2000" dirty="0" smtClean="0">
              <a:solidFill>
                <a:srgbClr val="003087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GB" sz="2000" dirty="0" smtClean="0">
              <a:solidFill>
                <a:srgbClr val="003087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GB" sz="2000" dirty="0" smtClean="0">
              <a:solidFill>
                <a:srgbClr val="003087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3087"/>
              </a:solidFill>
              <a:latin typeface="Arial" panose="020B0604020202020204" pitchFamily="34" charset="0"/>
            </a:endParaRPr>
          </a:p>
          <a:p>
            <a:pPr algn="ctr"/>
            <a:endParaRPr lang="en-GB" sz="2000" dirty="0" smtClean="0">
              <a:solidFill>
                <a:srgbClr val="003087"/>
              </a:solidFill>
              <a:latin typeface="Arial" panose="020B0604020202020204" pitchFamily="34" charset="0"/>
            </a:endParaRPr>
          </a:p>
          <a:p>
            <a:pPr algn="ctr"/>
            <a:endParaRPr lang="en-GB" sz="2000" dirty="0">
              <a:solidFill>
                <a:srgbClr val="003087"/>
              </a:solidFill>
              <a:latin typeface="Arial" panose="020B0604020202020204" pitchFamily="34" charset="0"/>
            </a:endParaRPr>
          </a:p>
          <a:p>
            <a:pPr algn="ctr"/>
            <a:endParaRPr lang="en-GB" sz="2000" dirty="0">
              <a:solidFill>
                <a:srgbClr val="003087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521" y="5472023"/>
            <a:ext cx="3991606" cy="127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Smile Emoji Happy - Free vector graphic on Pixaba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056" y="1621766"/>
            <a:ext cx="2967487" cy="296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879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62431" y="958599"/>
            <a:ext cx="82727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 smtClean="0">
                <a:solidFill>
                  <a:srgbClr val="003087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Practice  Update</a:t>
            </a:r>
            <a:endParaRPr lang="en-GB" sz="2800" dirty="0">
              <a:solidFill>
                <a:srgbClr val="003087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521" y="5472023"/>
            <a:ext cx="3991606" cy="127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62431" y="2010268"/>
            <a:ext cx="90422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3087"/>
                </a:solidFill>
              </a:rPr>
              <a:t>New Practice </a:t>
            </a:r>
            <a:r>
              <a:rPr lang="en-GB" sz="2400" dirty="0">
                <a:solidFill>
                  <a:srgbClr val="003087"/>
                </a:solidFill>
              </a:rPr>
              <a:t>M</a:t>
            </a:r>
            <a:r>
              <a:rPr lang="en-GB" sz="2400" dirty="0" smtClean="0">
                <a:solidFill>
                  <a:srgbClr val="003087"/>
                </a:solidFill>
              </a:rPr>
              <a:t>anager – Amy Jose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3087"/>
                </a:solidFill>
              </a:rPr>
              <a:t>Sharon </a:t>
            </a:r>
            <a:r>
              <a:rPr lang="en-GB" sz="2400" dirty="0" err="1" smtClean="0">
                <a:solidFill>
                  <a:srgbClr val="003087"/>
                </a:solidFill>
              </a:rPr>
              <a:t>Roadknight</a:t>
            </a:r>
            <a:r>
              <a:rPr lang="en-GB" sz="2400" dirty="0" smtClean="0">
                <a:solidFill>
                  <a:srgbClr val="003087"/>
                </a:solidFill>
              </a:rPr>
              <a:t> (</a:t>
            </a:r>
            <a:r>
              <a:rPr lang="en-GB" sz="2400" smtClean="0">
                <a:solidFill>
                  <a:srgbClr val="003087"/>
                </a:solidFill>
              </a:rPr>
              <a:t>Receptionist) has </a:t>
            </a:r>
            <a:r>
              <a:rPr lang="en-GB" sz="2400" dirty="0" smtClean="0">
                <a:solidFill>
                  <a:srgbClr val="003087"/>
                </a:solidFill>
              </a:rPr>
              <a:t>left and </a:t>
            </a:r>
            <a:r>
              <a:rPr lang="en-GB" sz="2400" dirty="0" smtClean="0">
                <a:solidFill>
                  <a:srgbClr val="003087"/>
                </a:solidFill>
              </a:rPr>
              <a:t>now works for the Primary Care Network.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087"/>
                </a:solidFill>
              </a:rPr>
              <a:t>New </a:t>
            </a:r>
            <a:r>
              <a:rPr lang="en-GB" sz="2400" dirty="0" smtClean="0">
                <a:solidFill>
                  <a:srgbClr val="003087"/>
                </a:solidFill>
              </a:rPr>
              <a:t>Receptionist </a:t>
            </a:r>
            <a:r>
              <a:rPr lang="en-GB" sz="2400" dirty="0">
                <a:solidFill>
                  <a:srgbClr val="003087"/>
                </a:solidFill>
              </a:rPr>
              <a:t>– Kelly </a:t>
            </a:r>
            <a:r>
              <a:rPr lang="en-GB" sz="2400" dirty="0" err="1" smtClean="0">
                <a:solidFill>
                  <a:srgbClr val="003087"/>
                </a:solidFill>
              </a:rPr>
              <a:t>Peplow</a:t>
            </a:r>
            <a:endParaRPr lang="en-GB" sz="2400" dirty="0" smtClean="0">
              <a:solidFill>
                <a:srgbClr val="003087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 smtClean="0">
              <a:solidFill>
                <a:srgbClr val="003087"/>
              </a:solidFill>
            </a:endParaRPr>
          </a:p>
          <a:p>
            <a:endParaRPr lang="en-GB" sz="2400" dirty="0" smtClean="0">
              <a:solidFill>
                <a:srgbClr val="00308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3087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391"/>
            <a:ext cx="97725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2400" b="1" dirty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5.10 pm</a:t>
            </a:r>
          </a:p>
          <a:p>
            <a:pPr lvl="0" algn="ctr"/>
            <a:r>
              <a:rPr lang="en-GB" sz="2400" b="1" dirty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 </a:t>
            </a:r>
            <a:r>
              <a:rPr lang="en-GB" sz="2400" b="1" dirty="0" err="1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mins</a:t>
            </a:r>
            <a:r>
              <a:rPr lang="en-GB" sz="2400" b="1" dirty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9148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25088"/>
            <a:ext cx="9906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2000" dirty="0" smtClean="0">
              <a:solidFill>
                <a:srgbClr val="003087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GB" sz="2000" dirty="0" smtClean="0">
              <a:solidFill>
                <a:srgbClr val="003087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3087"/>
              </a:solidFill>
              <a:latin typeface="Arial" panose="020B0604020202020204" pitchFamily="34" charset="0"/>
            </a:endParaRPr>
          </a:p>
          <a:p>
            <a:pPr algn="ctr"/>
            <a:endParaRPr lang="en-GB" sz="2000" dirty="0" smtClean="0">
              <a:solidFill>
                <a:srgbClr val="003087"/>
              </a:solidFill>
              <a:latin typeface="Arial" panose="020B0604020202020204" pitchFamily="34" charset="0"/>
            </a:endParaRPr>
          </a:p>
          <a:p>
            <a:pPr algn="ctr"/>
            <a:endParaRPr lang="en-GB" sz="2000" dirty="0">
              <a:solidFill>
                <a:srgbClr val="003087"/>
              </a:solidFill>
              <a:latin typeface="Arial" panose="020B0604020202020204" pitchFamily="34" charset="0"/>
            </a:endParaRPr>
          </a:p>
          <a:p>
            <a:pPr algn="ctr"/>
            <a:endParaRPr lang="en-GB" sz="2000" dirty="0">
              <a:solidFill>
                <a:srgbClr val="003087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521" y="5472023"/>
            <a:ext cx="3991606" cy="127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75591"/>
            <a:ext cx="97725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2400" b="1" dirty="0" smtClean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5.15 </a:t>
            </a:r>
            <a:r>
              <a:rPr lang="en-GB" sz="2400" b="1" dirty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</a:p>
          <a:p>
            <a:pPr lvl="0" algn="ctr"/>
            <a:r>
              <a:rPr lang="en-GB" sz="2400" b="1" dirty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 </a:t>
            </a:r>
            <a:r>
              <a:rPr lang="en-GB" sz="2400" b="1" dirty="0" err="1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mins</a:t>
            </a:r>
            <a:r>
              <a:rPr lang="en-GB" sz="2400" b="1" dirty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6895" y="2567661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003087"/>
                </a:solidFill>
                <a:latin typeface="Arial" panose="020B0604020202020204" pitchFamily="34" charset="0"/>
              </a:rPr>
              <a:t>WhatsApp group </a:t>
            </a:r>
            <a:r>
              <a:rPr lang="en-GB" sz="2400" b="1" dirty="0" smtClean="0">
                <a:solidFill>
                  <a:srgbClr val="003087"/>
                </a:solidFill>
                <a:latin typeface="Arial" panose="020B0604020202020204" pitchFamily="34" charset="0"/>
              </a:rPr>
              <a:t>– Sylvia Bailey </a:t>
            </a:r>
            <a:endParaRPr lang="en-GB" sz="2400" b="1" dirty="0">
              <a:solidFill>
                <a:srgbClr val="003087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755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8792" y="2450703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003087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Recruitment drive for PPG </a:t>
            </a:r>
            <a:r>
              <a:rPr lang="en-GB" sz="2400" b="1" dirty="0" smtClean="0">
                <a:solidFill>
                  <a:srgbClr val="003087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Members</a:t>
            </a:r>
          </a:p>
          <a:p>
            <a:endParaRPr lang="en-GB" sz="2400" dirty="0">
              <a:solidFill>
                <a:srgbClr val="003087"/>
              </a:solidFill>
              <a:latin typeface="Arial" panose="020B0604020202020204" pitchFamily="34" charset="0"/>
            </a:endParaRPr>
          </a:p>
          <a:p>
            <a:pPr algn="ctr"/>
            <a:r>
              <a:rPr lang="en-GB" sz="2400" dirty="0">
                <a:solidFill>
                  <a:srgbClr val="003087"/>
                </a:solidFill>
                <a:latin typeface="Arial" panose="020B0604020202020204" pitchFamily="34" charset="0"/>
              </a:rPr>
              <a:t>Group discussion following last meeting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75591"/>
            <a:ext cx="97725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2400" b="1" dirty="0" smtClean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5.20 </a:t>
            </a:r>
            <a:r>
              <a:rPr lang="en-GB" sz="2400" b="1" dirty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</a:p>
          <a:p>
            <a:pPr lvl="0" algn="ctr"/>
            <a:r>
              <a:rPr lang="en-GB" sz="2400" b="1" dirty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(10 </a:t>
            </a:r>
            <a:r>
              <a:rPr lang="en-GB" sz="2400" b="1" dirty="0" err="1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mins</a:t>
            </a:r>
            <a:r>
              <a:rPr lang="en-GB" sz="2400" b="1" dirty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521" y="5472023"/>
            <a:ext cx="3991606" cy="127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087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521" y="5472023"/>
            <a:ext cx="3991606" cy="127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335695" y="863702"/>
            <a:ext cx="72346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>
                <a:solidFill>
                  <a:srgbClr val="003087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GP patient survey results </a:t>
            </a:r>
            <a:r>
              <a:rPr lang="en-GB" sz="2800" dirty="0" smtClean="0">
                <a:solidFill>
                  <a:srgbClr val="003087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2021 – Continued </a:t>
            </a:r>
            <a:endParaRPr lang="en-GB" sz="2800" dirty="0">
              <a:solidFill>
                <a:srgbClr val="003087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413950"/>
            <a:ext cx="9906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b="1" dirty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this actually from</a:t>
            </a:r>
            <a:r>
              <a:rPr lang="en-GB" b="1" dirty="0" smtClean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b="1" dirty="0">
              <a:solidFill>
                <a:srgbClr val="0030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GB" dirty="0" smtClean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Ipsos MORI, </a:t>
            </a:r>
            <a:r>
              <a:rPr lang="en-GB" dirty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independent research agency, administers the survey for NHS England</a:t>
            </a:r>
            <a:r>
              <a:rPr lang="en-GB" dirty="0" smtClean="0">
                <a:solidFill>
                  <a:srgbClr val="003087"/>
                </a:solidFill>
              </a:rPr>
              <a:t>. They </a:t>
            </a:r>
            <a:r>
              <a:rPr lang="en-GB" dirty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a complex sampling approach to randomly select patients from a sample managed by NHS Digital. Patients are selected at random to take part in the survey to ensure that the data is representative of the </a:t>
            </a:r>
            <a:r>
              <a:rPr lang="en-GB" dirty="0" smtClean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population.</a:t>
            </a:r>
          </a:p>
          <a:p>
            <a:pPr fontAlgn="base"/>
            <a:endParaRPr lang="en-GB" dirty="0">
              <a:solidFill>
                <a:srgbClr val="0030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GB" dirty="0" smtClean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Patients </a:t>
            </a:r>
            <a:r>
              <a:rPr lang="en-GB" dirty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eligible to take part in the GP Patient Survey (GPPS) if they have a valid NHS number, have been registered with a GP practice continuously for at least 6 months, and are 16 years of age or over. About 2.3 million patients registered with a GP in England were selected this year and around 850,000 patients responded. By using a random sample, each patient has an equal chance of selection, allowing us to make inferences about the practice as a whole (or about particular patient groups). </a:t>
            </a:r>
            <a:endParaRPr lang="en-GB" dirty="0" smtClean="0">
              <a:solidFill>
                <a:srgbClr val="0030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endParaRPr lang="en-GB" dirty="0"/>
          </a:p>
          <a:p>
            <a:pPr fontAlgn="base"/>
            <a:r>
              <a:rPr lang="en-GB" b="1" dirty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is the survey sent out?</a:t>
            </a:r>
          </a:p>
          <a:p>
            <a:pPr fontAlgn="base"/>
            <a:r>
              <a:rPr lang="en-GB" dirty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survey is sent out every year in January</a:t>
            </a:r>
            <a:r>
              <a:rPr lang="en-GB" dirty="0" smtClean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fontAlgn="base"/>
            <a:endParaRPr lang="en-GB" dirty="0">
              <a:solidFill>
                <a:srgbClr val="0030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endParaRPr lang="en-GB" dirty="0">
              <a:solidFill>
                <a:srgbClr val="0030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2705"/>
            <a:ext cx="97725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2400" b="1" dirty="0" smtClean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5.30 </a:t>
            </a:r>
            <a:r>
              <a:rPr lang="en-GB" sz="2400" b="1" dirty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</a:p>
          <a:p>
            <a:pPr lvl="0" algn="ctr"/>
            <a:r>
              <a:rPr lang="en-GB" sz="2400" b="1" dirty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(15 </a:t>
            </a:r>
            <a:r>
              <a:rPr lang="en-GB" sz="2400" b="1" dirty="0" err="1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mins</a:t>
            </a:r>
            <a:r>
              <a:rPr lang="en-GB" sz="2400" b="1" dirty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634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521" y="5472023"/>
            <a:ext cx="3991606" cy="127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321317" y="282502"/>
            <a:ext cx="72346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>
                <a:solidFill>
                  <a:srgbClr val="003087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GP patient survey results 2021 – Continued </a:t>
            </a:r>
            <a:endParaRPr lang="en-GB" sz="2800" dirty="0">
              <a:solidFill>
                <a:srgbClr val="003087"/>
              </a:solidFill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4"/>
          <a:srcRect l="12460" t="40027" r="76198" b="24503"/>
          <a:stretch/>
        </p:blipFill>
        <p:spPr bwMode="auto">
          <a:xfrm>
            <a:off x="429328" y="1223126"/>
            <a:ext cx="4608498" cy="40217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4"/>
          <a:srcRect l="25291" t="35670" r="62941" b="30086"/>
          <a:stretch/>
        </p:blipFill>
        <p:spPr bwMode="auto">
          <a:xfrm>
            <a:off x="5331124" y="805722"/>
            <a:ext cx="3972870" cy="36253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4"/>
          <a:srcRect l="12984" t="88973" r="65036" b="4293"/>
          <a:stretch/>
        </p:blipFill>
        <p:spPr bwMode="auto">
          <a:xfrm>
            <a:off x="4938621" y="4658264"/>
            <a:ext cx="4816526" cy="7681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3928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21317" y="282502"/>
            <a:ext cx="72346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>
                <a:solidFill>
                  <a:srgbClr val="003087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GP patient survey results 2021 – Continued </a:t>
            </a:r>
            <a:endParaRPr lang="en-GB" sz="2800" dirty="0">
              <a:solidFill>
                <a:srgbClr val="003087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" y="923026"/>
            <a:ext cx="990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GP Services </a:t>
            </a:r>
            <a:endParaRPr lang="en-GB" dirty="0">
              <a:solidFill>
                <a:srgbClr val="0030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/>
          <p:nvPr/>
        </p:nvPicPr>
        <p:blipFill rotWithShape="1">
          <a:blip r:embed="rId3"/>
          <a:srcRect l="12402" t="42716" r="62780" b="10992"/>
          <a:stretch/>
        </p:blipFill>
        <p:spPr bwMode="auto">
          <a:xfrm>
            <a:off x="77638" y="1292358"/>
            <a:ext cx="9492573" cy="54966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18913" y="1292358"/>
            <a:ext cx="2251495" cy="494454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478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3691</TotalTime>
  <Words>789</Words>
  <Application>Microsoft Office PowerPoint</Application>
  <PresentationFormat>A4 Paper (210x297 mm)</PresentationFormat>
  <Paragraphs>188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Amiri</vt:lpstr>
      <vt:lpstr>Arial</vt:lpstr>
      <vt:lpstr>Arial Black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Noble Adam (05Y) Walsall CCG</dc:creator>
  <cp:lastModifiedBy>Noble Adam (05Y) Walsall CCG</cp:lastModifiedBy>
  <cp:revision>60</cp:revision>
  <cp:lastPrinted>2021-10-27T10:32:29Z</cp:lastPrinted>
  <dcterms:created xsi:type="dcterms:W3CDTF">2021-09-02T11:34:54Z</dcterms:created>
  <dcterms:modified xsi:type="dcterms:W3CDTF">2021-10-27T10:39:15Z</dcterms:modified>
</cp:coreProperties>
</file>