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handoutMasterIdLst>
    <p:handoutMasterId r:id="rId39"/>
  </p:handoutMasterIdLst>
  <p:sldIdLst>
    <p:sldId id="256" r:id="rId2"/>
    <p:sldId id="257" r:id="rId3"/>
    <p:sldId id="259" r:id="rId4"/>
    <p:sldId id="261" r:id="rId5"/>
    <p:sldId id="308" r:id="rId6"/>
    <p:sldId id="309" r:id="rId7"/>
    <p:sldId id="272" r:id="rId8"/>
    <p:sldId id="273" r:id="rId9"/>
    <p:sldId id="274" r:id="rId10"/>
    <p:sldId id="275" r:id="rId11"/>
    <p:sldId id="276" r:id="rId12"/>
    <p:sldId id="277" r:id="rId13"/>
    <p:sldId id="278" r:id="rId14"/>
    <p:sldId id="280" r:id="rId15"/>
    <p:sldId id="281" r:id="rId16"/>
    <p:sldId id="282" r:id="rId17"/>
    <p:sldId id="284" r:id="rId18"/>
    <p:sldId id="285" r:id="rId19"/>
    <p:sldId id="287" r:id="rId20"/>
    <p:sldId id="288" r:id="rId21"/>
    <p:sldId id="289" r:id="rId22"/>
    <p:sldId id="290" r:id="rId23"/>
    <p:sldId id="291" r:id="rId24"/>
    <p:sldId id="286" r:id="rId25"/>
    <p:sldId id="292" r:id="rId26"/>
    <p:sldId id="293" r:id="rId27"/>
    <p:sldId id="294" r:id="rId28"/>
    <p:sldId id="295" r:id="rId29"/>
    <p:sldId id="298" r:id="rId30"/>
    <p:sldId id="303" r:id="rId31"/>
    <p:sldId id="304" r:id="rId32"/>
    <p:sldId id="305" r:id="rId33"/>
    <p:sldId id="307" r:id="rId34"/>
    <p:sldId id="296" r:id="rId35"/>
    <p:sldId id="297" r:id="rId36"/>
    <p:sldId id="269" r:id="rId37"/>
  </p:sldIdLst>
  <p:sldSz cx="9906000" cy="6858000" type="A4"/>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0000"/>
    <a:srgbClr val="003087"/>
    <a:srgbClr val="0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3" autoAdjust="0"/>
    <p:restoredTop sz="86388" autoAdjust="0"/>
  </p:normalViewPr>
  <p:slideViewPr>
    <p:cSldViewPr snapToGrid="0">
      <p:cViewPr varScale="1">
        <p:scale>
          <a:sx n="54" d="100"/>
          <a:sy n="54" d="100"/>
        </p:scale>
        <p:origin x="114" y="66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4500" cy="5016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902075" y="1"/>
            <a:ext cx="2984500" cy="501650"/>
          </a:xfrm>
          <a:prstGeom prst="rect">
            <a:avLst/>
          </a:prstGeom>
        </p:spPr>
        <p:txBody>
          <a:bodyPr vert="horz" lIns="91440" tIns="45720" rIns="91440" bIns="45720" rtlCol="0"/>
          <a:lstStyle>
            <a:lvl1pPr algn="r">
              <a:defRPr sz="1200"/>
            </a:lvl1pPr>
          </a:lstStyle>
          <a:p>
            <a:fld id="{E23B975D-D945-4F65-B4F4-540663BA3D06}" type="datetimeFigureOut">
              <a:rPr lang="en-GB" smtClean="0"/>
              <a:t>06/01/2022</a:t>
            </a:fld>
            <a:endParaRPr lang="en-GB"/>
          </a:p>
        </p:txBody>
      </p:sp>
      <p:sp>
        <p:nvSpPr>
          <p:cNvPr id="4" name="Footer Placeholder 3"/>
          <p:cNvSpPr>
            <a:spLocks noGrp="1"/>
          </p:cNvSpPr>
          <p:nvPr>
            <p:ph type="ftr" sz="quarter" idx="2"/>
          </p:nvPr>
        </p:nvSpPr>
        <p:spPr>
          <a:xfrm>
            <a:off x="0" y="9517064"/>
            <a:ext cx="2984500" cy="5016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902075" y="9517064"/>
            <a:ext cx="2984500" cy="501650"/>
          </a:xfrm>
          <a:prstGeom prst="rect">
            <a:avLst/>
          </a:prstGeom>
        </p:spPr>
        <p:txBody>
          <a:bodyPr vert="horz" lIns="91440" tIns="45720" rIns="91440" bIns="45720" rtlCol="0" anchor="b"/>
          <a:lstStyle>
            <a:lvl1pPr algn="r">
              <a:defRPr sz="1200"/>
            </a:lvl1pPr>
          </a:lstStyle>
          <a:p>
            <a:fld id="{5FC89CB6-BDA1-463D-88FF-75693CA5C4CF}" type="slidenum">
              <a:rPr lang="en-GB" smtClean="0"/>
              <a:t>‹#›</a:t>
            </a:fld>
            <a:endParaRPr lang="en-GB"/>
          </a:p>
        </p:txBody>
      </p:sp>
    </p:spTree>
    <p:extLst>
      <p:ext uri="{BB962C8B-B14F-4D97-AF65-F5344CB8AC3E}">
        <p14:creationId xmlns:p14="http://schemas.microsoft.com/office/powerpoint/2010/main" val="32355166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1AF010F7-3D3E-4F2E-A062-F562913B2E4D}" type="datetimeFigureOut">
              <a:rPr lang="en-GB" smtClean="0"/>
              <a:t>06/01/2022</a:t>
            </a:fld>
            <a:endParaRPr lang="en-GB"/>
          </a:p>
        </p:txBody>
      </p:sp>
      <p:sp>
        <p:nvSpPr>
          <p:cNvPr id="4" name="Slide Image Placeholder 3"/>
          <p:cNvSpPr>
            <a:spLocks noGrp="1" noRot="1" noChangeAspect="1"/>
          </p:cNvSpPr>
          <p:nvPr>
            <p:ph type="sldImg" idx="2"/>
          </p:nvPr>
        </p:nvSpPr>
        <p:spPr>
          <a:xfrm>
            <a:off x="1001713" y="1252538"/>
            <a:ext cx="4884737" cy="33813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8975" y="4821238"/>
            <a:ext cx="5510213" cy="39449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063"/>
            <a:ext cx="2984500" cy="50165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02075" y="9517063"/>
            <a:ext cx="2984500" cy="501650"/>
          </a:xfrm>
          <a:prstGeom prst="rect">
            <a:avLst/>
          </a:prstGeom>
        </p:spPr>
        <p:txBody>
          <a:bodyPr vert="horz" lIns="91440" tIns="45720" rIns="91440" bIns="45720" rtlCol="0" anchor="b"/>
          <a:lstStyle>
            <a:lvl1pPr algn="r">
              <a:defRPr sz="1200"/>
            </a:lvl1pPr>
          </a:lstStyle>
          <a:p>
            <a:fld id="{70D3CC43-DFA3-49C0-8C6F-19F2A0315D7E}" type="slidenum">
              <a:rPr lang="en-GB" smtClean="0"/>
              <a:t>‹#›</a:t>
            </a:fld>
            <a:endParaRPr lang="en-GB"/>
          </a:p>
        </p:txBody>
      </p:sp>
    </p:spTree>
    <p:extLst>
      <p:ext uri="{BB962C8B-B14F-4D97-AF65-F5344CB8AC3E}">
        <p14:creationId xmlns:p14="http://schemas.microsoft.com/office/powerpoint/2010/main" val="3299158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1</a:t>
            </a:fld>
            <a:endParaRPr lang="en-GB"/>
          </a:p>
        </p:txBody>
      </p:sp>
    </p:spTree>
    <p:extLst>
      <p:ext uri="{BB962C8B-B14F-4D97-AF65-F5344CB8AC3E}">
        <p14:creationId xmlns:p14="http://schemas.microsoft.com/office/powerpoint/2010/main" val="1526295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10</a:t>
            </a:fld>
            <a:endParaRPr lang="en-GB"/>
          </a:p>
        </p:txBody>
      </p:sp>
    </p:spTree>
    <p:extLst>
      <p:ext uri="{BB962C8B-B14F-4D97-AF65-F5344CB8AC3E}">
        <p14:creationId xmlns:p14="http://schemas.microsoft.com/office/powerpoint/2010/main" val="665018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11</a:t>
            </a:fld>
            <a:endParaRPr lang="en-GB"/>
          </a:p>
        </p:txBody>
      </p:sp>
    </p:spTree>
    <p:extLst>
      <p:ext uri="{BB962C8B-B14F-4D97-AF65-F5344CB8AC3E}">
        <p14:creationId xmlns:p14="http://schemas.microsoft.com/office/powerpoint/2010/main" val="1277039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12</a:t>
            </a:fld>
            <a:endParaRPr lang="en-GB"/>
          </a:p>
        </p:txBody>
      </p:sp>
    </p:spTree>
    <p:extLst>
      <p:ext uri="{BB962C8B-B14F-4D97-AF65-F5344CB8AC3E}">
        <p14:creationId xmlns:p14="http://schemas.microsoft.com/office/powerpoint/2010/main" val="1490350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13</a:t>
            </a:fld>
            <a:endParaRPr lang="en-GB"/>
          </a:p>
        </p:txBody>
      </p:sp>
    </p:spTree>
    <p:extLst>
      <p:ext uri="{BB962C8B-B14F-4D97-AF65-F5344CB8AC3E}">
        <p14:creationId xmlns:p14="http://schemas.microsoft.com/office/powerpoint/2010/main" val="3081237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14</a:t>
            </a:fld>
            <a:endParaRPr lang="en-GB"/>
          </a:p>
        </p:txBody>
      </p:sp>
    </p:spTree>
    <p:extLst>
      <p:ext uri="{BB962C8B-B14F-4D97-AF65-F5344CB8AC3E}">
        <p14:creationId xmlns:p14="http://schemas.microsoft.com/office/powerpoint/2010/main" val="2123229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15</a:t>
            </a:fld>
            <a:endParaRPr lang="en-GB"/>
          </a:p>
        </p:txBody>
      </p:sp>
    </p:spTree>
    <p:extLst>
      <p:ext uri="{BB962C8B-B14F-4D97-AF65-F5344CB8AC3E}">
        <p14:creationId xmlns:p14="http://schemas.microsoft.com/office/powerpoint/2010/main" val="39042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16</a:t>
            </a:fld>
            <a:endParaRPr lang="en-GB"/>
          </a:p>
        </p:txBody>
      </p:sp>
    </p:spTree>
    <p:extLst>
      <p:ext uri="{BB962C8B-B14F-4D97-AF65-F5344CB8AC3E}">
        <p14:creationId xmlns:p14="http://schemas.microsoft.com/office/powerpoint/2010/main" val="2297161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17</a:t>
            </a:fld>
            <a:endParaRPr lang="en-GB"/>
          </a:p>
        </p:txBody>
      </p:sp>
    </p:spTree>
    <p:extLst>
      <p:ext uri="{BB962C8B-B14F-4D97-AF65-F5344CB8AC3E}">
        <p14:creationId xmlns:p14="http://schemas.microsoft.com/office/powerpoint/2010/main" val="1408690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18</a:t>
            </a:fld>
            <a:endParaRPr lang="en-GB"/>
          </a:p>
        </p:txBody>
      </p:sp>
    </p:spTree>
    <p:extLst>
      <p:ext uri="{BB962C8B-B14F-4D97-AF65-F5344CB8AC3E}">
        <p14:creationId xmlns:p14="http://schemas.microsoft.com/office/powerpoint/2010/main" val="560841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19</a:t>
            </a:fld>
            <a:endParaRPr lang="en-GB"/>
          </a:p>
        </p:txBody>
      </p:sp>
    </p:spTree>
    <p:extLst>
      <p:ext uri="{BB962C8B-B14F-4D97-AF65-F5344CB8AC3E}">
        <p14:creationId xmlns:p14="http://schemas.microsoft.com/office/powerpoint/2010/main" val="1275534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2</a:t>
            </a:fld>
            <a:endParaRPr lang="en-GB"/>
          </a:p>
        </p:txBody>
      </p:sp>
    </p:spTree>
    <p:extLst>
      <p:ext uri="{BB962C8B-B14F-4D97-AF65-F5344CB8AC3E}">
        <p14:creationId xmlns:p14="http://schemas.microsoft.com/office/powerpoint/2010/main" val="1162970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20</a:t>
            </a:fld>
            <a:endParaRPr lang="en-GB"/>
          </a:p>
        </p:txBody>
      </p:sp>
    </p:spTree>
    <p:extLst>
      <p:ext uri="{BB962C8B-B14F-4D97-AF65-F5344CB8AC3E}">
        <p14:creationId xmlns:p14="http://schemas.microsoft.com/office/powerpoint/2010/main" val="1593297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21</a:t>
            </a:fld>
            <a:endParaRPr lang="en-GB"/>
          </a:p>
        </p:txBody>
      </p:sp>
    </p:spTree>
    <p:extLst>
      <p:ext uri="{BB962C8B-B14F-4D97-AF65-F5344CB8AC3E}">
        <p14:creationId xmlns:p14="http://schemas.microsoft.com/office/powerpoint/2010/main" val="1095726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22</a:t>
            </a:fld>
            <a:endParaRPr lang="en-GB"/>
          </a:p>
        </p:txBody>
      </p:sp>
    </p:spTree>
    <p:extLst>
      <p:ext uri="{BB962C8B-B14F-4D97-AF65-F5344CB8AC3E}">
        <p14:creationId xmlns:p14="http://schemas.microsoft.com/office/powerpoint/2010/main" val="2176462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23</a:t>
            </a:fld>
            <a:endParaRPr lang="en-GB"/>
          </a:p>
        </p:txBody>
      </p:sp>
    </p:spTree>
    <p:extLst>
      <p:ext uri="{BB962C8B-B14F-4D97-AF65-F5344CB8AC3E}">
        <p14:creationId xmlns:p14="http://schemas.microsoft.com/office/powerpoint/2010/main" val="1228376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24</a:t>
            </a:fld>
            <a:endParaRPr lang="en-GB"/>
          </a:p>
        </p:txBody>
      </p:sp>
    </p:spTree>
    <p:extLst>
      <p:ext uri="{BB962C8B-B14F-4D97-AF65-F5344CB8AC3E}">
        <p14:creationId xmlns:p14="http://schemas.microsoft.com/office/powerpoint/2010/main" val="4269380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25</a:t>
            </a:fld>
            <a:endParaRPr lang="en-GB"/>
          </a:p>
        </p:txBody>
      </p:sp>
    </p:spTree>
    <p:extLst>
      <p:ext uri="{BB962C8B-B14F-4D97-AF65-F5344CB8AC3E}">
        <p14:creationId xmlns:p14="http://schemas.microsoft.com/office/powerpoint/2010/main" val="1175041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26</a:t>
            </a:fld>
            <a:endParaRPr lang="en-GB"/>
          </a:p>
        </p:txBody>
      </p:sp>
    </p:spTree>
    <p:extLst>
      <p:ext uri="{BB962C8B-B14F-4D97-AF65-F5344CB8AC3E}">
        <p14:creationId xmlns:p14="http://schemas.microsoft.com/office/powerpoint/2010/main" val="3391120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27</a:t>
            </a:fld>
            <a:endParaRPr lang="en-GB"/>
          </a:p>
        </p:txBody>
      </p:sp>
    </p:spTree>
    <p:extLst>
      <p:ext uri="{BB962C8B-B14F-4D97-AF65-F5344CB8AC3E}">
        <p14:creationId xmlns:p14="http://schemas.microsoft.com/office/powerpoint/2010/main" val="1555854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28</a:t>
            </a:fld>
            <a:endParaRPr lang="en-GB"/>
          </a:p>
        </p:txBody>
      </p:sp>
    </p:spTree>
    <p:extLst>
      <p:ext uri="{BB962C8B-B14F-4D97-AF65-F5344CB8AC3E}">
        <p14:creationId xmlns:p14="http://schemas.microsoft.com/office/powerpoint/2010/main" val="1187831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29</a:t>
            </a:fld>
            <a:endParaRPr lang="en-GB"/>
          </a:p>
        </p:txBody>
      </p:sp>
    </p:spTree>
    <p:extLst>
      <p:ext uri="{BB962C8B-B14F-4D97-AF65-F5344CB8AC3E}">
        <p14:creationId xmlns:p14="http://schemas.microsoft.com/office/powerpoint/2010/main" val="2914424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3</a:t>
            </a:fld>
            <a:endParaRPr lang="en-GB"/>
          </a:p>
        </p:txBody>
      </p:sp>
    </p:spTree>
    <p:extLst>
      <p:ext uri="{BB962C8B-B14F-4D97-AF65-F5344CB8AC3E}">
        <p14:creationId xmlns:p14="http://schemas.microsoft.com/office/powerpoint/2010/main" val="998755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30</a:t>
            </a:fld>
            <a:endParaRPr lang="en-GB"/>
          </a:p>
        </p:txBody>
      </p:sp>
    </p:spTree>
    <p:extLst>
      <p:ext uri="{BB962C8B-B14F-4D97-AF65-F5344CB8AC3E}">
        <p14:creationId xmlns:p14="http://schemas.microsoft.com/office/powerpoint/2010/main" val="3213497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31</a:t>
            </a:fld>
            <a:endParaRPr lang="en-GB"/>
          </a:p>
        </p:txBody>
      </p:sp>
    </p:spTree>
    <p:extLst>
      <p:ext uri="{BB962C8B-B14F-4D97-AF65-F5344CB8AC3E}">
        <p14:creationId xmlns:p14="http://schemas.microsoft.com/office/powerpoint/2010/main" val="2430870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32</a:t>
            </a:fld>
            <a:endParaRPr lang="en-GB"/>
          </a:p>
        </p:txBody>
      </p:sp>
    </p:spTree>
    <p:extLst>
      <p:ext uri="{BB962C8B-B14F-4D97-AF65-F5344CB8AC3E}">
        <p14:creationId xmlns:p14="http://schemas.microsoft.com/office/powerpoint/2010/main" val="2555030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33</a:t>
            </a:fld>
            <a:endParaRPr lang="en-GB"/>
          </a:p>
        </p:txBody>
      </p:sp>
    </p:spTree>
    <p:extLst>
      <p:ext uri="{BB962C8B-B14F-4D97-AF65-F5344CB8AC3E}">
        <p14:creationId xmlns:p14="http://schemas.microsoft.com/office/powerpoint/2010/main" val="3665460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34</a:t>
            </a:fld>
            <a:endParaRPr lang="en-GB"/>
          </a:p>
        </p:txBody>
      </p:sp>
    </p:spTree>
    <p:extLst>
      <p:ext uri="{BB962C8B-B14F-4D97-AF65-F5344CB8AC3E}">
        <p14:creationId xmlns:p14="http://schemas.microsoft.com/office/powerpoint/2010/main" val="28798920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35</a:t>
            </a:fld>
            <a:endParaRPr lang="en-GB"/>
          </a:p>
        </p:txBody>
      </p:sp>
    </p:spTree>
    <p:extLst>
      <p:ext uri="{BB962C8B-B14F-4D97-AF65-F5344CB8AC3E}">
        <p14:creationId xmlns:p14="http://schemas.microsoft.com/office/powerpoint/2010/main" val="21340879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36</a:t>
            </a:fld>
            <a:endParaRPr lang="en-GB"/>
          </a:p>
        </p:txBody>
      </p:sp>
    </p:spTree>
    <p:extLst>
      <p:ext uri="{BB962C8B-B14F-4D97-AF65-F5344CB8AC3E}">
        <p14:creationId xmlns:p14="http://schemas.microsoft.com/office/powerpoint/2010/main" val="2280597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4</a:t>
            </a:fld>
            <a:endParaRPr lang="en-GB"/>
          </a:p>
        </p:txBody>
      </p:sp>
    </p:spTree>
    <p:extLst>
      <p:ext uri="{BB962C8B-B14F-4D97-AF65-F5344CB8AC3E}">
        <p14:creationId xmlns:p14="http://schemas.microsoft.com/office/powerpoint/2010/main" val="3889482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5</a:t>
            </a:fld>
            <a:endParaRPr lang="en-GB"/>
          </a:p>
        </p:txBody>
      </p:sp>
    </p:spTree>
    <p:extLst>
      <p:ext uri="{BB962C8B-B14F-4D97-AF65-F5344CB8AC3E}">
        <p14:creationId xmlns:p14="http://schemas.microsoft.com/office/powerpoint/2010/main" val="2828037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6</a:t>
            </a:fld>
            <a:endParaRPr lang="en-GB"/>
          </a:p>
        </p:txBody>
      </p:sp>
    </p:spTree>
    <p:extLst>
      <p:ext uri="{BB962C8B-B14F-4D97-AF65-F5344CB8AC3E}">
        <p14:creationId xmlns:p14="http://schemas.microsoft.com/office/powerpoint/2010/main" val="3913366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7</a:t>
            </a:fld>
            <a:endParaRPr lang="en-GB"/>
          </a:p>
        </p:txBody>
      </p:sp>
    </p:spTree>
    <p:extLst>
      <p:ext uri="{BB962C8B-B14F-4D97-AF65-F5344CB8AC3E}">
        <p14:creationId xmlns:p14="http://schemas.microsoft.com/office/powerpoint/2010/main" val="912920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8</a:t>
            </a:fld>
            <a:endParaRPr lang="en-GB"/>
          </a:p>
        </p:txBody>
      </p:sp>
    </p:spTree>
    <p:extLst>
      <p:ext uri="{BB962C8B-B14F-4D97-AF65-F5344CB8AC3E}">
        <p14:creationId xmlns:p14="http://schemas.microsoft.com/office/powerpoint/2010/main" val="2121701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D3CC43-DFA3-49C0-8C6F-19F2A0315D7E}" type="slidenum">
              <a:rPr lang="en-GB" smtClean="0"/>
              <a:t>9</a:t>
            </a:fld>
            <a:endParaRPr lang="en-GB"/>
          </a:p>
        </p:txBody>
      </p:sp>
    </p:spTree>
    <p:extLst>
      <p:ext uri="{BB962C8B-B14F-4D97-AF65-F5344CB8AC3E}">
        <p14:creationId xmlns:p14="http://schemas.microsoft.com/office/powerpoint/2010/main" val="884127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DED8E4-E0C7-4923-9B44-888453417FEB}" type="datetimeFigureOut">
              <a:rPr lang="en-GB" smtClean="0"/>
              <a:t>06/01/2022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00A15B-5841-4CED-9924-919AA2892141}" type="slidenum">
              <a:rPr lang="en-GB" smtClean="0"/>
              <a:t>‹#›</a:t>
            </a:fld>
            <a:endParaRPr lang="en-GB"/>
          </a:p>
        </p:txBody>
      </p:sp>
    </p:spTree>
    <p:extLst>
      <p:ext uri="{BB962C8B-B14F-4D97-AF65-F5344CB8AC3E}">
        <p14:creationId xmlns:p14="http://schemas.microsoft.com/office/powerpoint/2010/main" val="851403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DED8E4-E0C7-4923-9B44-888453417FEB}" type="datetimeFigureOut">
              <a:rPr lang="en-GB" smtClean="0"/>
              <a:t>06/01/2022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00A15B-5841-4CED-9924-919AA2892141}" type="slidenum">
              <a:rPr lang="en-GB" smtClean="0"/>
              <a:t>‹#›</a:t>
            </a:fld>
            <a:endParaRPr lang="en-GB"/>
          </a:p>
        </p:txBody>
      </p:sp>
    </p:spTree>
    <p:extLst>
      <p:ext uri="{BB962C8B-B14F-4D97-AF65-F5344CB8AC3E}">
        <p14:creationId xmlns:p14="http://schemas.microsoft.com/office/powerpoint/2010/main" val="3891239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DED8E4-E0C7-4923-9B44-888453417FEB}" type="datetimeFigureOut">
              <a:rPr lang="en-GB" smtClean="0"/>
              <a:t>06/01/2022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00A15B-5841-4CED-9924-919AA2892141}" type="slidenum">
              <a:rPr lang="en-GB" smtClean="0"/>
              <a:t>‹#›</a:t>
            </a:fld>
            <a:endParaRPr lang="en-GB"/>
          </a:p>
        </p:txBody>
      </p:sp>
    </p:spTree>
    <p:extLst>
      <p:ext uri="{BB962C8B-B14F-4D97-AF65-F5344CB8AC3E}">
        <p14:creationId xmlns:p14="http://schemas.microsoft.com/office/powerpoint/2010/main" val="340179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DED8E4-E0C7-4923-9B44-888453417FEB}" type="datetimeFigureOut">
              <a:rPr lang="en-GB" smtClean="0"/>
              <a:t>06/01/2022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00A15B-5841-4CED-9924-919AA2892141}" type="slidenum">
              <a:rPr lang="en-GB" smtClean="0"/>
              <a:t>‹#›</a:t>
            </a:fld>
            <a:endParaRPr lang="en-GB"/>
          </a:p>
        </p:txBody>
      </p:sp>
    </p:spTree>
    <p:extLst>
      <p:ext uri="{BB962C8B-B14F-4D97-AF65-F5344CB8AC3E}">
        <p14:creationId xmlns:p14="http://schemas.microsoft.com/office/powerpoint/2010/main" val="3465409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DED8E4-E0C7-4923-9B44-888453417FEB}" type="datetimeFigureOut">
              <a:rPr lang="en-GB" smtClean="0"/>
              <a:t>06/01/2022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00A15B-5841-4CED-9924-919AA2892141}" type="slidenum">
              <a:rPr lang="en-GB" smtClean="0"/>
              <a:t>‹#›</a:t>
            </a:fld>
            <a:endParaRPr lang="en-GB"/>
          </a:p>
        </p:txBody>
      </p:sp>
    </p:spTree>
    <p:extLst>
      <p:ext uri="{BB962C8B-B14F-4D97-AF65-F5344CB8AC3E}">
        <p14:creationId xmlns:p14="http://schemas.microsoft.com/office/powerpoint/2010/main" val="864416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DED8E4-E0C7-4923-9B44-888453417FEB}" type="datetimeFigureOut">
              <a:rPr lang="en-GB" smtClean="0"/>
              <a:t>06/01/2022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00A15B-5841-4CED-9924-919AA2892141}" type="slidenum">
              <a:rPr lang="en-GB" smtClean="0"/>
              <a:t>‹#›</a:t>
            </a:fld>
            <a:endParaRPr lang="en-GB"/>
          </a:p>
        </p:txBody>
      </p:sp>
    </p:spTree>
    <p:extLst>
      <p:ext uri="{BB962C8B-B14F-4D97-AF65-F5344CB8AC3E}">
        <p14:creationId xmlns:p14="http://schemas.microsoft.com/office/powerpoint/2010/main" val="3527993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DED8E4-E0C7-4923-9B44-888453417FEB}" type="datetimeFigureOut">
              <a:rPr lang="en-GB" smtClean="0"/>
              <a:t>06/01/2022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200A15B-5841-4CED-9924-919AA2892141}" type="slidenum">
              <a:rPr lang="en-GB" smtClean="0"/>
              <a:t>‹#›</a:t>
            </a:fld>
            <a:endParaRPr lang="en-GB"/>
          </a:p>
        </p:txBody>
      </p:sp>
    </p:spTree>
    <p:extLst>
      <p:ext uri="{BB962C8B-B14F-4D97-AF65-F5344CB8AC3E}">
        <p14:creationId xmlns:p14="http://schemas.microsoft.com/office/powerpoint/2010/main" val="544214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DED8E4-E0C7-4923-9B44-888453417FEB}" type="datetimeFigureOut">
              <a:rPr lang="en-GB" smtClean="0"/>
              <a:t>06/01/2022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200A15B-5841-4CED-9924-919AA2892141}" type="slidenum">
              <a:rPr lang="en-GB" smtClean="0"/>
              <a:t>‹#›</a:t>
            </a:fld>
            <a:endParaRPr lang="en-GB"/>
          </a:p>
        </p:txBody>
      </p:sp>
    </p:spTree>
    <p:extLst>
      <p:ext uri="{BB962C8B-B14F-4D97-AF65-F5344CB8AC3E}">
        <p14:creationId xmlns:p14="http://schemas.microsoft.com/office/powerpoint/2010/main" val="3243055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DED8E4-E0C7-4923-9B44-888453417FEB}" type="datetimeFigureOut">
              <a:rPr lang="en-GB" smtClean="0"/>
              <a:t>06/01/2022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200A15B-5841-4CED-9924-919AA2892141}" type="slidenum">
              <a:rPr lang="en-GB" smtClean="0"/>
              <a:t>‹#›</a:t>
            </a:fld>
            <a:endParaRPr lang="en-GB"/>
          </a:p>
        </p:txBody>
      </p:sp>
    </p:spTree>
    <p:extLst>
      <p:ext uri="{BB962C8B-B14F-4D97-AF65-F5344CB8AC3E}">
        <p14:creationId xmlns:p14="http://schemas.microsoft.com/office/powerpoint/2010/main" val="841900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DED8E4-E0C7-4923-9B44-888453417FEB}" type="datetimeFigureOut">
              <a:rPr lang="en-GB" smtClean="0"/>
              <a:t>06/01/2022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00A15B-5841-4CED-9924-919AA2892141}" type="slidenum">
              <a:rPr lang="en-GB" smtClean="0"/>
              <a:t>‹#›</a:t>
            </a:fld>
            <a:endParaRPr lang="en-GB"/>
          </a:p>
        </p:txBody>
      </p:sp>
    </p:spTree>
    <p:extLst>
      <p:ext uri="{BB962C8B-B14F-4D97-AF65-F5344CB8AC3E}">
        <p14:creationId xmlns:p14="http://schemas.microsoft.com/office/powerpoint/2010/main" val="2000949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DED8E4-E0C7-4923-9B44-888453417FEB}" type="datetimeFigureOut">
              <a:rPr lang="en-GB" smtClean="0"/>
              <a:t>06/01/2022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00A15B-5841-4CED-9924-919AA2892141}" type="slidenum">
              <a:rPr lang="en-GB" smtClean="0"/>
              <a:t>‹#›</a:t>
            </a:fld>
            <a:endParaRPr lang="en-GB"/>
          </a:p>
        </p:txBody>
      </p:sp>
    </p:spTree>
    <p:extLst>
      <p:ext uri="{BB962C8B-B14F-4D97-AF65-F5344CB8AC3E}">
        <p14:creationId xmlns:p14="http://schemas.microsoft.com/office/powerpoint/2010/main" val="1508039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ED8E4-E0C7-4923-9B44-888453417FEB}" type="datetimeFigureOut">
              <a:rPr lang="en-GB" smtClean="0"/>
              <a:t>06/01/2022</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00A15B-5841-4CED-9924-919AA2892141}" type="slidenum">
              <a:rPr lang="en-GB" smtClean="0"/>
              <a:t>‹#›</a:t>
            </a:fld>
            <a:endParaRPr lang="en-GB"/>
          </a:p>
        </p:txBody>
      </p:sp>
    </p:spTree>
    <p:extLst>
      <p:ext uri="{BB962C8B-B14F-4D97-AF65-F5344CB8AC3E}">
        <p14:creationId xmlns:p14="http://schemas.microsoft.com/office/powerpoint/2010/main" val="28343462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585768" y="226516"/>
            <a:ext cx="5300625" cy="9276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pPr defTabSz="742950" eaLnBrk="0" fontAlgn="base" hangingPunct="0">
              <a:spcBef>
                <a:spcPct val="0"/>
              </a:spcBef>
              <a:spcAft>
                <a:spcPts val="650"/>
              </a:spcAft>
            </a:pPr>
            <a:r>
              <a:rPr lang="en-GB" altLang="en-US" sz="4388" b="1" dirty="0">
                <a:solidFill>
                  <a:srgbClr val="000080"/>
                </a:solidFill>
                <a:latin typeface="Arial Black" panose="020B0A04020102020204" pitchFamily="34" charset="0"/>
              </a:rPr>
              <a:t>northgate</a:t>
            </a:r>
            <a:endParaRPr lang="en-US" altLang="en-US" sz="3250" dirty="0">
              <a:latin typeface="Arial" panose="020B0604020202020204" pitchFamily="34" charset="0"/>
            </a:endParaRPr>
          </a:p>
        </p:txBody>
      </p:sp>
      <p:sp>
        <p:nvSpPr>
          <p:cNvPr id="5" name="Text Box 3"/>
          <p:cNvSpPr txBox="1">
            <a:spLocks noChangeArrowheads="1"/>
          </p:cNvSpPr>
          <p:nvPr/>
        </p:nvSpPr>
        <p:spPr bwMode="auto">
          <a:xfrm>
            <a:off x="3171204" y="617452"/>
            <a:ext cx="378097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pPr defTabSz="742950" eaLnBrk="0" fontAlgn="base" hangingPunct="0">
              <a:spcBef>
                <a:spcPct val="0"/>
              </a:spcBef>
              <a:spcAft>
                <a:spcPts val="650"/>
              </a:spcAft>
            </a:pPr>
            <a:endParaRPr lang="en-GB" altLang="en-US" sz="650" i="1" dirty="0">
              <a:solidFill>
                <a:srgbClr val="000080"/>
              </a:solidFill>
              <a:latin typeface="Arial" panose="020B0604020202020204" pitchFamily="34" charset="0"/>
            </a:endParaRPr>
          </a:p>
          <a:p>
            <a:pPr defTabSz="742950" eaLnBrk="0" fontAlgn="base" hangingPunct="0">
              <a:spcBef>
                <a:spcPct val="0"/>
              </a:spcBef>
              <a:spcAft>
                <a:spcPts val="650"/>
              </a:spcAft>
            </a:pPr>
            <a:r>
              <a:rPr lang="en-GB" altLang="en-US" sz="3250" i="1" dirty="0">
                <a:solidFill>
                  <a:srgbClr val="000080"/>
                </a:solidFill>
                <a:latin typeface="Arial" panose="020B0604020202020204" pitchFamily="34" charset="0"/>
              </a:rPr>
              <a:t>PRACTICE</a:t>
            </a:r>
            <a:endParaRPr lang="en-US" altLang="en-US" sz="3575" dirty="0">
              <a:latin typeface="Arial" panose="020B0604020202020204" pitchFamily="34" charset="0"/>
            </a:endParaRPr>
          </a:p>
        </p:txBody>
      </p:sp>
      <p:sp>
        <p:nvSpPr>
          <p:cNvPr id="6" name="Text Box 4"/>
          <p:cNvSpPr txBox="1">
            <a:spLocks noChangeArrowheads="1"/>
          </p:cNvSpPr>
          <p:nvPr/>
        </p:nvSpPr>
        <p:spPr bwMode="auto">
          <a:xfrm>
            <a:off x="7045720" y="411251"/>
            <a:ext cx="2491890" cy="98136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pPr defTabSz="742950" eaLnBrk="0" fontAlgn="base" hangingPunct="0">
              <a:spcBef>
                <a:spcPct val="0"/>
              </a:spcBef>
              <a:spcAft>
                <a:spcPts val="650"/>
              </a:spcAft>
            </a:pPr>
            <a:r>
              <a:rPr lang="en-GB" altLang="en-US" sz="1050" dirty="0">
                <a:solidFill>
                  <a:srgbClr val="000080"/>
                </a:solidFill>
                <a:latin typeface="Calibri" panose="020F0502020204030204" pitchFamily="34" charset="0"/>
              </a:rPr>
              <a:t>Anchor Meadow Health Centre</a:t>
            </a:r>
          </a:p>
          <a:p>
            <a:pPr defTabSz="742950" eaLnBrk="0" fontAlgn="base" hangingPunct="0">
              <a:spcBef>
                <a:spcPct val="0"/>
              </a:spcBef>
              <a:spcAft>
                <a:spcPts val="650"/>
              </a:spcAft>
            </a:pPr>
            <a:r>
              <a:rPr lang="en-GB" altLang="en-US" sz="1050" dirty="0">
                <a:solidFill>
                  <a:srgbClr val="000080"/>
                </a:solidFill>
                <a:latin typeface="Calibri" panose="020F0502020204030204" pitchFamily="34" charset="0"/>
              </a:rPr>
              <a:t>Westfield Drive</a:t>
            </a:r>
          </a:p>
          <a:p>
            <a:pPr defTabSz="742950" eaLnBrk="0" fontAlgn="base" hangingPunct="0">
              <a:spcBef>
                <a:spcPct val="0"/>
              </a:spcBef>
              <a:spcAft>
                <a:spcPts val="650"/>
              </a:spcAft>
            </a:pPr>
            <a:r>
              <a:rPr lang="en-GB" altLang="en-US" sz="1050" dirty="0">
                <a:solidFill>
                  <a:srgbClr val="000080"/>
                </a:solidFill>
                <a:latin typeface="Calibri" panose="020F0502020204030204" pitchFamily="34" charset="0"/>
              </a:rPr>
              <a:t>Aldridge Walsall WS9 8AJ</a:t>
            </a:r>
          </a:p>
          <a:p>
            <a:pPr defTabSz="742950" eaLnBrk="0" fontAlgn="base" hangingPunct="0">
              <a:spcBef>
                <a:spcPct val="0"/>
              </a:spcBef>
              <a:spcAft>
                <a:spcPts val="650"/>
              </a:spcAft>
            </a:pPr>
            <a:r>
              <a:rPr lang="en-GB" altLang="en-US" sz="1050" b="1" dirty="0" err="1">
                <a:solidFill>
                  <a:srgbClr val="000080"/>
                </a:solidFill>
                <a:latin typeface="Calibri" panose="020F0502020204030204" pitchFamily="34" charset="0"/>
              </a:rPr>
              <a:t>tel</a:t>
            </a:r>
            <a:r>
              <a:rPr lang="en-GB" altLang="en-US" sz="1050" b="1" dirty="0">
                <a:solidFill>
                  <a:srgbClr val="000080"/>
                </a:solidFill>
                <a:latin typeface="Calibri" panose="020F0502020204030204" pitchFamily="34" charset="0"/>
              </a:rPr>
              <a:t>: </a:t>
            </a:r>
            <a:r>
              <a:rPr lang="en-GB" altLang="en-US" sz="1050" dirty="0">
                <a:solidFill>
                  <a:srgbClr val="000080"/>
                </a:solidFill>
                <a:latin typeface="Calibri" panose="020F0502020204030204" pitchFamily="34" charset="0"/>
              </a:rPr>
              <a:t>01922 450900 </a:t>
            </a:r>
            <a:r>
              <a:rPr lang="en-GB" altLang="en-US" sz="1050" b="1" dirty="0">
                <a:solidFill>
                  <a:srgbClr val="000080"/>
                </a:solidFill>
                <a:latin typeface="Calibri" panose="020F0502020204030204" pitchFamily="34" charset="0"/>
              </a:rPr>
              <a:t>fax: </a:t>
            </a:r>
            <a:r>
              <a:rPr lang="en-GB" altLang="en-US" sz="1050" dirty="0">
                <a:solidFill>
                  <a:srgbClr val="000080"/>
                </a:solidFill>
                <a:latin typeface="Calibri" panose="020F0502020204030204" pitchFamily="34" charset="0"/>
              </a:rPr>
              <a:t>01922 450910</a:t>
            </a:r>
            <a:endParaRPr lang="en-US" altLang="en-US" sz="2000" dirty="0">
              <a:latin typeface="Arial" panose="020B0604020202020204" pitchFamily="34" charset="0"/>
            </a:endParaRPr>
          </a:p>
        </p:txBody>
      </p:sp>
      <p:sp>
        <p:nvSpPr>
          <p:cNvPr id="7" name="Rectangle 6"/>
          <p:cNvSpPr/>
          <p:nvPr/>
        </p:nvSpPr>
        <p:spPr>
          <a:xfrm>
            <a:off x="2365939" y="1610306"/>
            <a:ext cx="4741298" cy="317459"/>
          </a:xfrm>
          <a:prstGeom prst="rect">
            <a:avLst/>
          </a:prstGeom>
        </p:spPr>
        <p:txBody>
          <a:bodyPr wrap="none">
            <a:spAutoFit/>
          </a:bodyPr>
          <a:lstStyle/>
          <a:p>
            <a:pPr algn="ctr"/>
            <a:r>
              <a:rPr lang="en-GB" sz="1463" dirty="0">
                <a:solidFill>
                  <a:srgbClr val="000080"/>
                </a:solidFill>
                <a:latin typeface="Tahoma" panose="020B0604030504040204" pitchFamily="34" charset="0"/>
                <a:ea typeface="Times New Roman" panose="02020603050405020304" pitchFamily="18" charset="0"/>
              </a:rPr>
              <a:t>Dr F E </a:t>
            </a:r>
            <a:r>
              <a:rPr lang="en-GB" sz="1463" dirty="0" err="1">
                <a:solidFill>
                  <a:srgbClr val="000080"/>
                </a:solidFill>
                <a:latin typeface="Tahoma" panose="020B0604030504040204" pitchFamily="34" charset="0"/>
                <a:ea typeface="Times New Roman" panose="02020603050405020304" pitchFamily="18" charset="0"/>
              </a:rPr>
              <a:t>Bolliger</a:t>
            </a:r>
            <a:r>
              <a:rPr lang="en-GB" sz="1463" dirty="0">
                <a:solidFill>
                  <a:srgbClr val="000080"/>
                </a:solidFill>
                <a:latin typeface="Tahoma" panose="020B0604030504040204" pitchFamily="34" charset="0"/>
                <a:ea typeface="Times New Roman" panose="02020603050405020304" pitchFamily="18" charset="0"/>
              </a:rPr>
              <a:t>, Dr B Sarai, Dr D </a:t>
            </a:r>
            <a:r>
              <a:rPr lang="en-GB" sz="1463" dirty="0" err="1">
                <a:solidFill>
                  <a:srgbClr val="000080"/>
                </a:solidFill>
                <a:latin typeface="Tahoma" panose="020B0604030504040204" pitchFamily="34" charset="0"/>
                <a:ea typeface="Times New Roman" panose="02020603050405020304" pitchFamily="18" charset="0"/>
              </a:rPr>
              <a:t>Gakhal</a:t>
            </a:r>
            <a:r>
              <a:rPr lang="en-GB" sz="1463" dirty="0">
                <a:solidFill>
                  <a:srgbClr val="000080"/>
                </a:solidFill>
                <a:latin typeface="Tahoma" panose="020B0604030504040204" pitchFamily="34" charset="0"/>
                <a:ea typeface="Times New Roman" panose="02020603050405020304" pitchFamily="18" charset="0"/>
              </a:rPr>
              <a:t> and Dr K </a:t>
            </a:r>
            <a:r>
              <a:rPr lang="en-GB" sz="1463" dirty="0" err="1">
                <a:solidFill>
                  <a:srgbClr val="000080"/>
                </a:solidFill>
                <a:latin typeface="Tahoma" panose="020B0604030504040204" pitchFamily="34" charset="0"/>
                <a:ea typeface="Times New Roman" panose="02020603050405020304" pitchFamily="18" charset="0"/>
              </a:rPr>
              <a:t>Hayer</a:t>
            </a:r>
            <a:endParaRPr lang="en-GB" sz="2275" i="1" dirty="0">
              <a:latin typeface="Tahoma" panose="020B0604030504040204" pitchFamily="34" charset="0"/>
              <a:ea typeface="Times New Roman" panose="02020603050405020304" pitchFamily="18"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692395" y="1487218"/>
            <a:ext cx="6160878" cy="0"/>
          </a:xfrm>
          <a:prstGeom prst="line">
            <a:avLst/>
          </a:prstGeom>
          <a:ln>
            <a:solidFill>
              <a:srgbClr val="000080"/>
            </a:solidFill>
          </a:ln>
        </p:spPr>
        <p:style>
          <a:lnRef idx="1">
            <a:schemeClr val="accent1"/>
          </a:lnRef>
          <a:fillRef idx="0">
            <a:schemeClr val="accent1"/>
          </a:fillRef>
          <a:effectRef idx="0">
            <a:schemeClr val="accent1"/>
          </a:effectRef>
          <a:fontRef idx="minor">
            <a:schemeClr val="tx1"/>
          </a:fontRef>
        </p:style>
      </p:cxnSp>
      <p:sp>
        <p:nvSpPr>
          <p:cNvPr id="10" name="Rectangle 6">
            <a:extLst>
              <a:ext uri="{C183D7F6-B498-43B3-948B-1728B52AA6E4}">
                <adec:decorative xmlns:adec="http://schemas.microsoft.com/office/drawing/2017/decorative" val="1"/>
              </a:ext>
            </a:extLst>
          </p:cNvPr>
          <p:cNvSpPr>
            <a:spLocks noChangeArrowheads="1"/>
          </p:cNvSpPr>
          <p:nvPr/>
        </p:nvSpPr>
        <p:spPr bwMode="auto">
          <a:xfrm>
            <a:off x="-828864" y="2651501"/>
            <a:ext cx="4814807" cy="30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anchor="ctr" anchorCtr="0" compatLnSpc="1">
            <a:prstTxWarp prst="textNoShape">
              <a:avLst/>
            </a:prstTxWarp>
            <a:spAutoFit/>
          </a:bodyPr>
          <a:lstStyle/>
          <a:p>
            <a:endParaRPr lang="en-GB" sz="1463"/>
          </a:p>
        </p:txBody>
      </p:sp>
      <p:pic>
        <p:nvPicPr>
          <p:cNvPr id="1029" name="Picture 5" descr="Have your say. Patient Participation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8896" y="2080178"/>
            <a:ext cx="5485586" cy="175060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266066" y="4115931"/>
            <a:ext cx="7591245" cy="2554545"/>
          </a:xfrm>
          <a:prstGeom prst="rect">
            <a:avLst/>
          </a:prstGeom>
        </p:spPr>
        <p:txBody>
          <a:bodyPr wrap="square">
            <a:spAutoFit/>
          </a:bodyPr>
          <a:lstStyle/>
          <a:p>
            <a:pPr algn="ctr"/>
            <a:r>
              <a:rPr lang="en-GB" sz="3200" dirty="0">
                <a:solidFill>
                  <a:srgbClr val="003087"/>
                </a:solidFill>
                <a:latin typeface="Arial" panose="020B0604020202020204" pitchFamily="34" charset="0"/>
                <a:ea typeface="Amiri" panose="00000500000000000000" pitchFamily="2" charset="-78"/>
                <a:cs typeface="Arial" panose="020B0604020202020204" pitchFamily="34" charset="0"/>
              </a:rPr>
              <a:t>Seats are separated at 2 meters apart</a:t>
            </a:r>
          </a:p>
          <a:p>
            <a:pPr algn="ctr"/>
            <a:endParaRPr lang="en-GB" sz="3200" dirty="0">
              <a:solidFill>
                <a:srgbClr val="003087"/>
              </a:solidFill>
              <a:latin typeface="Arial" panose="020B0604020202020204" pitchFamily="34" charset="0"/>
              <a:ea typeface="Amiri" panose="00000500000000000000" pitchFamily="2" charset="-78"/>
              <a:cs typeface="Arial" panose="020B0604020202020204" pitchFamily="34" charset="0"/>
            </a:endParaRPr>
          </a:p>
          <a:p>
            <a:pPr algn="ctr"/>
            <a:r>
              <a:rPr lang="en-GB" sz="3200" dirty="0">
                <a:solidFill>
                  <a:srgbClr val="003087"/>
                </a:solidFill>
                <a:latin typeface="Arial" panose="020B0604020202020204" pitchFamily="34" charset="0"/>
                <a:ea typeface="Amiri" panose="00000500000000000000" pitchFamily="2" charset="-78"/>
                <a:cs typeface="Arial" panose="020B0604020202020204" pitchFamily="34" charset="0"/>
              </a:rPr>
              <a:t>The room is ventilated</a:t>
            </a:r>
          </a:p>
          <a:p>
            <a:pPr algn="ctr"/>
            <a:endParaRPr lang="en-GB" sz="3200" dirty="0">
              <a:solidFill>
                <a:srgbClr val="003087"/>
              </a:solidFill>
              <a:latin typeface="Arial" panose="020B0604020202020204" pitchFamily="34" charset="0"/>
              <a:ea typeface="Amiri" panose="00000500000000000000" pitchFamily="2" charset="-78"/>
              <a:cs typeface="Arial" panose="020B0604020202020204" pitchFamily="34" charset="0"/>
            </a:endParaRPr>
          </a:p>
          <a:p>
            <a:pPr algn="ctr"/>
            <a:r>
              <a:rPr lang="en-GB" sz="3200" dirty="0">
                <a:solidFill>
                  <a:srgbClr val="003087"/>
                </a:solidFill>
                <a:latin typeface="Arial" panose="020B0604020202020204" pitchFamily="34" charset="0"/>
                <a:ea typeface="Amiri" panose="00000500000000000000" pitchFamily="2" charset="-78"/>
                <a:cs typeface="Arial" panose="020B0604020202020204" pitchFamily="34" charset="0"/>
              </a:rPr>
              <a:t>Masks are not mandatory</a:t>
            </a:r>
            <a:endParaRPr lang="en-GB" sz="4400" i="1" dirty="0">
              <a:solidFill>
                <a:srgbClr val="003087"/>
              </a:solidFill>
              <a:latin typeface="Arial" panose="020B0604020202020204" pitchFamily="34" charset="0"/>
              <a:ea typeface="Amiri" panose="00000500000000000000" pitchFamily="2" charset="-78"/>
              <a:cs typeface="Arial" panose="020B0604020202020204" pitchFamily="34" charset="0"/>
            </a:endParaRPr>
          </a:p>
        </p:txBody>
      </p:sp>
      <p:sp>
        <p:nvSpPr>
          <p:cNvPr id="2" name="Title 1">
            <a:extLst>
              <a:ext uri="{FF2B5EF4-FFF2-40B4-BE49-F238E27FC236}">
                <a16:creationId xmlns:a16="http://schemas.microsoft.com/office/drawing/2014/main" id="{D0040539-78AB-44D1-BEAC-7C4AEF75DC8D}"/>
              </a:ext>
            </a:extLst>
          </p:cNvPr>
          <p:cNvSpPr>
            <a:spLocks noGrp="1"/>
          </p:cNvSpPr>
          <p:nvPr>
            <p:ph type="ctrTitle"/>
          </p:nvPr>
        </p:nvSpPr>
        <p:spPr>
          <a:xfrm>
            <a:off x="742950" y="-2387600"/>
            <a:ext cx="8420100" cy="2387600"/>
          </a:xfrm>
        </p:spPr>
        <p:txBody>
          <a:bodyPr vert="horz" lIns="91440" tIns="45720" rIns="91440" bIns="45720" rtlCol="0" anchor="b">
            <a:normAutofit/>
          </a:bodyPr>
          <a:lstStyle/>
          <a:p>
            <a:r>
              <a:rPr lang="en-US" dirty="0"/>
              <a:t>Slide 1</a:t>
            </a:r>
            <a:endParaRPr lang="en-GB" dirty="0"/>
          </a:p>
        </p:txBody>
      </p:sp>
    </p:spTree>
    <p:extLst>
      <p:ext uri="{BB962C8B-B14F-4D97-AF65-F5344CB8AC3E}">
        <p14:creationId xmlns:p14="http://schemas.microsoft.com/office/powerpoint/2010/main" val="116009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21317" y="282502"/>
            <a:ext cx="7234609" cy="523220"/>
          </a:xfrm>
          <a:prstGeom prst="rect">
            <a:avLst/>
          </a:prstGeom>
        </p:spPr>
        <p:txBody>
          <a:bodyPr wrap="none">
            <a:spAutoFit/>
          </a:bodyPr>
          <a:lstStyle/>
          <a:p>
            <a:pPr algn="ctr"/>
            <a:r>
              <a:rPr lang="en-GB" sz="2800" dirty="0">
                <a:solidFill>
                  <a:srgbClr val="003087"/>
                </a:solidFill>
                <a:latin typeface="Arial" panose="020B0604020202020204" pitchFamily="34" charset="0"/>
                <a:ea typeface="Arial" panose="020B0604020202020204" pitchFamily="34" charset="0"/>
              </a:rPr>
              <a:t>GP patient survey results 2021 – Continued </a:t>
            </a:r>
            <a:endParaRPr lang="en-GB" sz="2800" dirty="0">
              <a:solidFill>
                <a:srgbClr val="003087"/>
              </a:solidFill>
            </a:endParaRPr>
          </a:p>
        </p:txBody>
      </p:sp>
      <p:sp>
        <p:nvSpPr>
          <p:cNvPr id="2" name="TextBox 1"/>
          <p:cNvSpPr txBox="1"/>
          <p:nvPr/>
        </p:nvSpPr>
        <p:spPr>
          <a:xfrm>
            <a:off x="1475" y="805722"/>
            <a:ext cx="9906001" cy="369332"/>
          </a:xfrm>
          <a:prstGeom prst="rect">
            <a:avLst/>
          </a:prstGeom>
          <a:noFill/>
        </p:spPr>
        <p:txBody>
          <a:bodyPr wrap="square" rtlCol="0">
            <a:spAutoFit/>
          </a:bodyPr>
          <a:lstStyle/>
          <a:p>
            <a:r>
              <a:rPr lang="en-GB" dirty="0">
                <a:solidFill>
                  <a:srgbClr val="003087"/>
                </a:solidFill>
                <a:latin typeface="Arial" panose="020B0604020202020204" pitchFamily="34" charset="0"/>
                <a:cs typeface="Arial" panose="020B0604020202020204" pitchFamily="34" charset="0"/>
              </a:rPr>
              <a:t>Local GP Services </a:t>
            </a:r>
          </a:p>
        </p:txBody>
      </p:sp>
      <p:pic>
        <p:nvPicPr>
          <p:cNvPr id="6" name="Picture 5" descr="GP patient survey results 2021"/>
          <p:cNvPicPr/>
          <p:nvPr/>
        </p:nvPicPr>
        <p:blipFill rotWithShape="1">
          <a:blip r:embed="rId3"/>
          <a:srcRect l="12312" t="36116" r="62874" b="22248"/>
          <a:stretch/>
        </p:blipFill>
        <p:spPr bwMode="auto">
          <a:xfrm>
            <a:off x="0" y="1175054"/>
            <a:ext cx="9906000" cy="5605308"/>
          </a:xfrm>
          <a:prstGeom prst="rect">
            <a:avLst/>
          </a:prstGeom>
          <a:ln>
            <a:noFill/>
          </a:ln>
          <a:extLst>
            <a:ext uri="{53640926-AAD7-44D8-BBD7-CCE9431645EC}">
              <a14:shadowObscured xmlns:a14="http://schemas.microsoft.com/office/drawing/2010/main"/>
            </a:ext>
          </a:extLst>
        </p:spPr>
      </p:pic>
      <p:sp>
        <p:nvSpPr>
          <p:cNvPr id="7" name="Rectangle 6">
            <a:extLst>
              <a:ext uri="{C183D7F6-B498-43B3-948B-1728B52AA6E4}">
                <adec:decorative xmlns:adec="http://schemas.microsoft.com/office/drawing/2017/decorative" val="1"/>
              </a:ext>
            </a:extLst>
          </p:cNvPr>
          <p:cNvSpPr/>
          <p:nvPr/>
        </p:nvSpPr>
        <p:spPr>
          <a:xfrm>
            <a:off x="2570673" y="1314090"/>
            <a:ext cx="2389516" cy="4836544"/>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45E01304-ABD9-4340-A816-401857C4DF68}"/>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10</a:t>
            </a:r>
            <a:endParaRPr lang="en-GB" dirty="0"/>
          </a:p>
        </p:txBody>
      </p:sp>
    </p:spTree>
    <p:extLst>
      <p:ext uri="{BB962C8B-B14F-4D97-AF65-F5344CB8AC3E}">
        <p14:creationId xmlns:p14="http://schemas.microsoft.com/office/powerpoint/2010/main" val="1445621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21317" y="282502"/>
            <a:ext cx="7234609" cy="523220"/>
          </a:xfrm>
          <a:prstGeom prst="rect">
            <a:avLst/>
          </a:prstGeom>
        </p:spPr>
        <p:txBody>
          <a:bodyPr wrap="none">
            <a:spAutoFit/>
          </a:bodyPr>
          <a:lstStyle/>
          <a:p>
            <a:pPr algn="ctr"/>
            <a:r>
              <a:rPr lang="en-GB" sz="2800" dirty="0">
                <a:solidFill>
                  <a:srgbClr val="003087"/>
                </a:solidFill>
                <a:latin typeface="Arial" panose="020B0604020202020204" pitchFamily="34" charset="0"/>
                <a:ea typeface="Arial" panose="020B0604020202020204" pitchFamily="34" charset="0"/>
              </a:rPr>
              <a:t>GP patient survey results 2021 – Continued </a:t>
            </a:r>
            <a:endParaRPr lang="en-GB" sz="2800" dirty="0">
              <a:solidFill>
                <a:srgbClr val="003087"/>
              </a:solidFill>
            </a:endParaRPr>
          </a:p>
        </p:txBody>
      </p:sp>
      <p:sp>
        <p:nvSpPr>
          <p:cNvPr id="2" name="TextBox 1"/>
          <p:cNvSpPr txBox="1"/>
          <p:nvPr/>
        </p:nvSpPr>
        <p:spPr>
          <a:xfrm>
            <a:off x="1475" y="747070"/>
            <a:ext cx="9906001" cy="369332"/>
          </a:xfrm>
          <a:prstGeom prst="rect">
            <a:avLst/>
          </a:prstGeom>
          <a:noFill/>
        </p:spPr>
        <p:txBody>
          <a:bodyPr wrap="square" rtlCol="0">
            <a:spAutoFit/>
          </a:bodyPr>
          <a:lstStyle/>
          <a:p>
            <a:r>
              <a:rPr lang="en-GB" dirty="0">
                <a:solidFill>
                  <a:srgbClr val="003087"/>
                </a:solidFill>
                <a:latin typeface="Arial" panose="020B0604020202020204" pitchFamily="34" charset="0"/>
                <a:cs typeface="Arial" panose="020B0604020202020204" pitchFamily="34" charset="0"/>
              </a:rPr>
              <a:t>Local GP Services </a:t>
            </a:r>
          </a:p>
        </p:txBody>
      </p:sp>
      <p:pic>
        <p:nvPicPr>
          <p:cNvPr id="7" name="Picture 6" descr="GP patient survey results 2021"/>
          <p:cNvPicPr/>
          <p:nvPr/>
        </p:nvPicPr>
        <p:blipFill rotWithShape="1">
          <a:blip r:embed="rId3"/>
          <a:srcRect l="12084" t="35866" r="62785" b="12884"/>
          <a:stretch/>
        </p:blipFill>
        <p:spPr bwMode="auto">
          <a:xfrm>
            <a:off x="0" y="1051345"/>
            <a:ext cx="9906000" cy="5806655"/>
          </a:xfrm>
          <a:prstGeom prst="rect">
            <a:avLst/>
          </a:prstGeom>
          <a:ln>
            <a:noFill/>
          </a:ln>
          <a:extLst>
            <a:ext uri="{53640926-AAD7-44D8-BBD7-CCE9431645EC}">
              <a14:shadowObscured xmlns:a14="http://schemas.microsoft.com/office/drawing/2010/main"/>
            </a:ext>
          </a:extLst>
        </p:spPr>
      </p:pic>
      <p:sp>
        <p:nvSpPr>
          <p:cNvPr id="9" name="Rectangle 8">
            <a:extLst>
              <a:ext uri="{C183D7F6-B498-43B3-948B-1728B52AA6E4}">
                <adec:decorative xmlns:adec="http://schemas.microsoft.com/office/drawing/2017/decorative" val="1"/>
              </a:ext>
            </a:extLst>
          </p:cNvPr>
          <p:cNvSpPr/>
          <p:nvPr/>
        </p:nvSpPr>
        <p:spPr>
          <a:xfrm>
            <a:off x="2631058" y="1207698"/>
            <a:ext cx="2323418" cy="507233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EB5832D3-5C7B-4FA4-AB34-C6CC6D8B5193}"/>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11</a:t>
            </a:r>
            <a:endParaRPr lang="en-GB" dirty="0"/>
          </a:p>
        </p:txBody>
      </p:sp>
    </p:spTree>
    <p:extLst>
      <p:ext uri="{BB962C8B-B14F-4D97-AF65-F5344CB8AC3E}">
        <p14:creationId xmlns:p14="http://schemas.microsoft.com/office/powerpoint/2010/main" val="2062823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21317" y="282502"/>
            <a:ext cx="7234609" cy="523220"/>
          </a:xfrm>
          <a:prstGeom prst="rect">
            <a:avLst/>
          </a:prstGeom>
        </p:spPr>
        <p:txBody>
          <a:bodyPr wrap="none">
            <a:spAutoFit/>
          </a:bodyPr>
          <a:lstStyle/>
          <a:p>
            <a:pPr algn="ctr"/>
            <a:r>
              <a:rPr lang="en-GB" sz="2800" dirty="0">
                <a:solidFill>
                  <a:srgbClr val="003087"/>
                </a:solidFill>
                <a:latin typeface="Arial" panose="020B0604020202020204" pitchFamily="34" charset="0"/>
                <a:ea typeface="Arial" panose="020B0604020202020204" pitchFamily="34" charset="0"/>
              </a:rPr>
              <a:t>GP patient survey results 2021 – Continued </a:t>
            </a:r>
            <a:endParaRPr lang="en-GB" sz="2800" dirty="0">
              <a:solidFill>
                <a:srgbClr val="003087"/>
              </a:solidFill>
            </a:endParaRPr>
          </a:p>
        </p:txBody>
      </p:sp>
      <p:sp>
        <p:nvSpPr>
          <p:cNvPr id="2" name="TextBox 1"/>
          <p:cNvSpPr txBox="1"/>
          <p:nvPr/>
        </p:nvSpPr>
        <p:spPr>
          <a:xfrm>
            <a:off x="1475" y="747070"/>
            <a:ext cx="9906001" cy="369332"/>
          </a:xfrm>
          <a:prstGeom prst="rect">
            <a:avLst/>
          </a:prstGeom>
          <a:noFill/>
        </p:spPr>
        <p:txBody>
          <a:bodyPr wrap="square" rtlCol="0">
            <a:spAutoFit/>
          </a:bodyPr>
          <a:lstStyle/>
          <a:p>
            <a:r>
              <a:rPr lang="en-GB" dirty="0">
                <a:solidFill>
                  <a:srgbClr val="003087"/>
                </a:solidFill>
                <a:latin typeface="Arial" panose="020B0604020202020204" pitchFamily="34" charset="0"/>
                <a:cs typeface="Arial" panose="020B0604020202020204" pitchFamily="34" charset="0"/>
              </a:rPr>
              <a:t>Local GP Services </a:t>
            </a:r>
          </a:p>
        </p:txBody>
      </p:sp>
      <p:pic>
        <p:nvPicPr>
          <p:cNvPr id="6" name="Picture 5" descr="GP patient survey results 2021"/>
          <p:cNvPicPr/>
          <p:nvPr/>
        </p:nvPicPr>
        <p:blipFill rotWithShape="1">
          <a:blip r:embed="rId3"/>
          <a:srcRect l="12233" t="37384" r="62700" b="16831"/>
          <a:stretch/>
        </p:blipFill>
        <p:spPr bwMode="auto">
          <a:xfrm>
            <a:off x="1" y="1116402"/>
            <a:ext cx="9704716" cy="5741598"/>
          </a:xfrm>
          <a:prstGeom prst="rect">
            <a:avLst/>
          </a:prstGeom>
          <a:ln>
            <a:noFill/>
          </a:ln>
          <a:extLst>
            <a:ext uri="{53640926-AAD7-44D8-BBD7-CCE9431645EC}">
              <a14:shadowObscured xmlns:a14="http://schemas.microsoft.com/office/drawing/2010/main"/>
            </a:ext>
          </a:extLst>
        </p:spPr>
      </p:pic>
      <p:sp>
        <p:nvSpPr>
          <p:cNvPr id="9" name="Rectangle 8">
            <a:extLst>
              <a:ext uri="{C183D7F6-B498-43B3-948B-1728B52AA6E4}">
                <adec:decorative xmlns:adec="http://schemas.microsoft.com/office/drawing/2017/decorative" val="1"/>
              </a:ext>
            </a:extLst>
          </p:cNvPr>
          <p:cNvSpPr/>
          <p:nvPr/>
        </p:nvSpPr>
        <p:spPr>
          <a:xfrm>
            <a:off x="2536166" y="1270290"/>
            <a:ext cx="2303253" cy="492347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2413AD4B-EC5F-4C3B-BEBF-980AB7FA7856}"/>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12</a:t>
            </a:r>
            <a:endParaRPr lang="en-GB" dirty="0"/>
          </a:p>
        </p:txBody>
      </p:sp>
    </p:spTree>
    <p:extLst>
      <p:ext uri="{BB962C8B-B14F-4D97-AF65-F5344CB8AC3E}">
        <p14:creationId xmlns:p14="http://schemas.microsoft.com/office/powerpoint/2010/main" val="4247312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21317" y="282502"/>
            <a:ext cx="7234609" cy="523220"/>
          </a:xfrm>
          <a:prstGeom prst="rect">
            <a:avLst/>
          </a:prstGeom>
        </p:spPr>
        <p:txBody>
          <a:bodyPr wrap="none">
            <a:spAutoFit/>
          </a:bodyPr>
          <a:lstStyle/>
          <a:p>
            <a:pPr algn="ctr"/>
            <a:r>
              <a:rPr lang="en-GB" sz="2800" dirty="0">
                <a:solidFill>
                  <a:srgbClr val="003087"/>
                </a:solidFill>
                <a:latin typeface="Arial" panose="020B0604020202020204" pitchFamily="34" charset="0"/>
                <a:ea typeface="Arial" panose="020B0604020202020204" pitchFamily="34" charset="0"/>
              </a:rPr>
              <a:t>GP patient survey results 2021 – Continued </a:t>
            </a:r>
            <a:endParaRPr lang="en-GB" sz="2800" dirty="0">
              <a:solidFill>
                <a:srgbClr val="003087"/>
              </a:solidFill>
            </a:endParaRPr>
          </a:p>
        </p:txBody>
      </p:sp>
      <p:sp>
        <p:nvSpPr>
          <p:cNvPr id="2" name="TextBox 1"/>
          <p:cNvSpPr txBox="1"/>
          <p:nvPr/>
        </p:nvSpPr>
        <p:spPr>
          <a:xfrm>
            <a:off x="1475" y="747070"/>
            <a:ext cx="9906001" cy="369332"/>
          </a:xfrm>
          <a:prstGeom prst="rect">
            <a:avLst/>
          </a:prstGeom>
          <a:noFill/>
        </p:spPr>
        <p:txBody>
          <a:bodyPr wrap="square" rtlCol="0">
            <a:spAutoFit/>
          </a:bodyPr>
          <a:lstStyle/>
          <a:p>
            <a:r>
              <a:rPr lang="en-GB" dirty="0">
                <a:solidFill>
                  <a:srgbClr val="003087"/>
                </a:solidFill>
                <a:latin typeface="Arial" panose="020B0604020202020204" pitchFamily="34" charset="0"/>
                <a:cs typeface="Arial" panose="020B0604020202020204" pitchFamily="34" charset="0"/>
              </a:rPr>
              <a:t>Making an appointment</a:t>
            </a:r>
          </a:p>
        </p:txBody>
      </p:sp>
      <p:pic>
        <p:nvPicPr>
          <p:cNvPr id="7" name="Picture 6" descr="GP patient survey results 2021"/>
          <p:cNvPicPr/>
          <p:nvPr/>
        </p:nvPicPr>
        <p:blipFill rotWithShape="1">
          <a:blip r:embed="rId3"/>
          <a:srcRect l="12480" t="27902" r="62726" b="12087"/>
          <a:stretch/>
        </p:blipFill>
        <p:spPr bwMode="auto">
          <a:xfrm>
            <a:off x="0" y="1190446"/>
            <a:ext cx="9906000" cy="5667554"/>
          </a:xfrm>
          <a:prstGeom prst="rect">
            <a:avLst/>
          </a:prstGeom>
          <a:ln>
            <a:noFill/>
          </a:ln>
          <a:extLst>
            <a:ext uri="{53640926-AAD7-44D8-BBD7-CCE9431645EC}">
              <a14:shadowObscured xmlns:a14="http://schemas.microsoft.com/office/drawing/2010/main"/>
            </a:ext>
          </a:extLst>
        </p:spPr>
      </p:pic>
      <p:sp>
        <p:nvSpPr>
          <p:cNvPr id="9" name="Rectangle 8">
            <a:extLst>
              <a:ext uri="{C183D7F6-B498-43B3-948B-1728B52AA6E4}">
                <adec:decorative xmlns:adec="http://schemas.microsoft.com/office/drawing/2017/decorative" val="1"/>
              </a:ext>
            </a:extLst>
          </p:cNvPr>
          <p:cNvSpPr/>
          <p:nvPr/>
        </p:nvSpPr>
        <p:spPr>
          <a:xfrm>
            <a:off x="2493034" y="1270290"/>
            <a:ext cx="2380891" cy="5061499"/>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0AC66E45-5537-4953-A1A1-EFAD28014735}"/>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13</a:t>
            </a:r>
            <a:endParaRPr lang="en-GB" dirty="0"/>
          </a:p>
        </p:txBody>
      </p:sp>
    </p:spTree>
    <p:extLst>
      <p:ext uri="{BB962C8B-B14F-4D97-AF65-F5344CB8AC3E}">
        <p14:creationId xmlns:p14="http://schemas.microsoft.com/office/powerpoint/2010/main" val="246367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21317" y="282502"/>
            <a:ext cx="7234609" cy="523220"/>
          </a:xfrm>
          <a:prstGeom prst="rect">
            <a:avLst/>
          </a:prstGeom>
        </p:spPr>
        <p:txBody>
          <a:bodyPr wrap="none">
            <a:spAutoFit/>
          </a:bodyPr>
          <a:lstStyle/>
          <a:p>
            <a:pPr algn="ctr"/>
            <a:r>
              <a:rPr lang="en-GB" sz="2800" dirty="0">
                <a:solidFill>
                  <a:srgbClr val="003087"/>
                </a:solidFill>
                <a:latin typeface="Arial" panose="020B0604020202020204" pitchFamily="34" charset="0"/>
                <a:ea typeface="Arial" panose="020B0604020202020204" pitchFamily="34" charset="0"/>
              </a:rPr>
              <a:t>GP patient survey results 2021 – Continued </a:t>
            </a:r>
            <a:endParaRPr lang="en-GB" sz="2800" dirty="0">
              <a:solidFill>
                <a:srgbClr val="003087"/>
              </a:solidFill>
            </a:endParaRPr>
          </a:p>
        </p:txBody>
      </p:sp>
      <p:sp>
        <p:nvSpPr>
          <p:cNvPr id="2" name="TextBox 1"/>
          <p:cNvSpPr txBox="1"/>
          <p:nvPr/>
        </p:nvSpPr>
        <p:spPr>
          <a:xfrm>
            <a:off x="1475" y="747070"/>
            <a:ext cx="9906001" cy="369332"/>
          </a:xfrm>
          <a:prstGeom prst="rect">
            <a:avLst/>
          </a:prstGeom>
          <a:noFill/>
        </p:spPr>
        <p:txBody>
          <a:bodyPr wrap="square" rtlCol="0">
            <a:spAutoFit/>
          </a:bodyPr>
          <a:lstStyle/>
          <a:p>
            <a:r>
              <a:rPr lang="en-GB" dirty="0">
                <a:solidFill>
                  <a:srgbClr val="003087"/>
                </a:solidFill>
                <a:latin typeface="Arial" panose="020B0604020202020204" pitchFamily="34" charset="0"/>
                <a:cs typeface="Arial" panose="020B0604020202020204" pitchFamily="34" charset="0"/>
              </a:rPr>
              <a:t>Making an appointment</a:t>
            </a:r>
          </a:p>
        </p:txBody>
      </p:sp>
      <p:pic>
        <p:nvPicPr>
          <p:cNvPr id="7" name="Picture 6" descr="GP patient survey results 2021"/>
          <p:cNvPicPr/>
          <p:nvPr/>
        </p:nvPicPr>
        <p:blipFill rotWithShape="1">
          <a:blip r:embed="rId3"/>
          <a:srcRect l="12480" t="27902" r="62726" b="12087"/>
          <a:stretch/>
        </p:blipFill>
        <p:spPr bwMode="auto">
          <a:xfrm>
            <a:off x="1475" y="1190446"/>
            <a:ext cx="9904525" cy="5667554"/>
          </a:xfrm>
          <a:prstGeom prst="rect">
            <a:avLst/>
          </a:prstGeom>
          <a:ln>
            <a:noFill/>
          </a:ln>
          <a:extLst>
            <a:ext uri="{53640926-AAD7-44D8-BBD7-CCE9431645EC}">
              <a14:shadowObscured xmlns:a14="http://schemas.microsoft.com/office/drawing/2010/main"/>
            </a:ext>
          </a:extLst>
        </p:spPr>
      </p:pic>
      <p:sp>
        <p:nvSpPr>
          <p:cNvPr id="9" name="Rectangle 8">
            <a:extLst>
              <a:ext uri="{C183D7F6-B498-43B3-948B-1728B52AA6E4}">
                <adec:decorative xmlns:adec="http://schemas.microsoft.com/office/drawing/2017/decorative" val="1"/>
              </a:ext>
            </a:extLst>
          </p:cNvPr>
          <p:cNvSpPr/>
          <p:nvPr/>
        </p:nvSpPr>
        <p:spPr>
          <a:xfrm>
            <a:off x="2501660" y="1270290"/>
            <a:ext cx="2380891" cy="507875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1C72591B-567F-44EA-86FE-26DCF0BB7D69}"/>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14</a:t>
            </a:r>
            <a:endParaRPr lang="en-GB" dirty="0"/>
          </a:p>
        </p:txBody>
      </p:sp>
    </p:spTree>
    <p:extLst>
      <p:ext uri="{BB962C8B-B14F-4D97-AF65-F5344CB8AC3E}">
        <p14:creationId xmlns:p14="http://schemas.microsoft.com/office/powerpoint/2010/main" val="2535252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21317" y="282502"/>
            <a:ext cx="7234609" cy="523220"/>
          </a:xfrm>
          <a:prstGeom prst="rect">
            <a:avLst/>
          </a:prstGeom>
        </p:spPr>
        <p:txBody>
          <a:bodyPr wrap="none">
            <a:spAutoFit/>
          </a:bodyPr>
          <a:lstStyle/>
          <a:p>
            <a:pPr algn="ctr"/>
            <a:r>
              <a:rPr lang="en-GB" sz="2800" dirty="0">
                <a:solidFill>
                  <a:srgbClr val="003087"/>
                </a:solidFill>
                <a:latin typeface="Arial" panose="020B0604020202020204" pitchFamily="34" charset="0"/>
                <a:ea typeface="Arial" panose="020B0604020202020204" pitchFamily="34" charset="0"/>
              </a:rPr>
              <a:t>GP patient survey results 2021 – Continued </a:t>
            </a:r>
            <a:endParaRPr lang="en-GB" sz="2800" dirty="0">
              <a:solidFill>
                <a:srgbClr val="003087"/>
              </a:solidFill>
            </a:endParaRPr>
          </a:p>
        </p:txBody>
      </p:sp>
      <p:sp>
        <p:nvSpPr>
          <p:cNvPr id="2" name="TextBox 1"/>
          <p:cNvSpPr txBox="1"/>
          <p:nvPr/>
        </p:nvSpPr>
        <p:spPr>
          <a:xfrm>
            <a:off x="1475" y="747070"/>
            <a:ext cx="9906001" cy="369332"/>
          </a:xfrm>
          <a:prstGeom prst="rect">
            <a:avLst/>
          </a:prstGeom>
          <a:noFill/>
        </p:spPr>
        <p:txBody>
          <a:bodyPr wrap="square" rtlCol="0">
            <a:spAutoFit/>
          </a:bodyPr>
          <a:lstStyle/>
          <a:p>
            <a:r>
              <a:rPr lang="en-GB" dirty="0">
                <a:solidFill>
                  <a:srgbClr val="003087"/>
                </a:solidFill>
                <a:latin typeface="Arial" panose="020B0604020202020204" pitchFamily="34" charset="0"/>
                <a:cs typeface="Arial" panose="020B0604020202020204" pitchFamily="34" charset="0"/>
              </a:rPr>
              <a:t>Making an appointment</a:t>
            </a:r>
          </a:p>
        </p:txBody>
      </p:sp>
      <p:pic>
        <p:nvPicPr>
          <p:cNvPr id="10" name="Picture 9" descr="GP patient survey results 2021"/>
          <p:cNvPicPr/>
          <p:nvPr/>
        </p:nvPicPr>
        <p:blipFill rotWithShape="1">
          <a:blip r:embed="rId3"/>
          <a:srcRect l="12423" t="40603" r="62729" b="9964"/>
          <a:stretch/>
        </p:blipFill>
        <p:spPr bwMode="auto">
          <a:xfrm>
            <a:off x="1476" y="1116402"/>
            <a:ext cx="9947658" cy="5741598"/>
          </a:xfrm>
          <a:prstGeom prst="rect">
            <a:avLst/>
          </a:prstGeom>
          <a:ln>
            <a:noFill/>
          </a:ln>
          <a:extLst>
            <a:ext uri="{53640926-AAD7-44D8-BBD7-CCE9431645EC}">
              <a14:shadowObscured xmlns:a14="http://schemas.microsoft.com/office/drawing/2010/main"/>
            </a:ext>
          </a:extLst>
        </p:spPr>
      </p:pic>
      <p:sp>
        <p:nvSpPr>
          <p:cNvPr id="11" name="Rectangle 10">
            <a:extLst>
              <a:ext uri="{C183D7F6-B498-43B3-948B-1728B52AA6E4}">
                <adec:decorative xmlns:adec="http://schemas.microsoft.com/office/drawing/2017/decorative" val="1"/>
              </a:ext>
            </a:extLst>
          </p:cNvPr>
          <p:cNvSpPr/>
          <p:nvPr/>
        </p:nvSpPr>
        <p:spPr>
          <a:xfrm>
            <a:off x="2544792" y="1175055"/>
            <a:ext cx="2372265" cy="499283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42E09109-729C-47A9-9C62-FE5933716713}"/>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15</a:t>
            </a:r>
            <a:endParaRPr lang="en-GB" dirty="0"/>
          </a:p>
        </p:txBody>
      </p:sp>
    </p:spTree>
    <p:extLst>
      <p:ext uri="{BB962C8B-B14F-4D97-AF65-F5344CB8AC3E}">
        <p14:creationId xmlns:p14="http://schemas.microsoft.com/office/powerpoint/2010/main" val="456993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21317" y="282502"/>
            <a:ext cx="7234609" cy="523220"/>
          </a:xfrm>
          <a:prstGeom prst="rect">
            <a:avLst/>
          </a:prstGeom>
        </p:spPr>
        <p:txBody>
          <a:bodyPr wrap="none">
            <a:spAutoFit/>
          </a:bodyPr>
          <a:lstStyle/>
          <a:p>
            <a:pPr algn="ctr"/>
            <a:r>
              <a:rPr lang="en-GB" sz="2800" dirty="0">
                <a:solidFill>
                  <a:srgbClr val="003087"/>
                </a:solidFill>
                <a:latin typeface="Arial" panose="020B0604020202020204" pitchFamily="34" charset="0"/>
                <a:ea typeface="Arial" panose="020B0604020202020204" pitchFamily="34" charset="0"/>
              </a:rPr>
              <a:t>GP patient survey results 2021 – Continued </a:t>
            </a:r>
            <a:endParaRPr lang="en-GB" sz="2800" dirty="0">
              <a:solidFill>
                <a:srgbClr val="003087"/>
              </a:solidFill>
            </a:endParaRPr>
          </a:p>
        </p:txBody>
      </p:sp>
      <p:sp>
        <p:nvSpPr>
          <p:cNvPr id="2" name="TextBox 1"/>
          <p:cNvSpPr txBox="1"/>
          <p:nvPr/>
        </p:nvSpPr>
        <p:spPr>
          <a:xfrm>
            <a:off x="1475" y="747070"/>
            <a:ext cx="9906001" cy="369332"/>
          </a:xfrm>
          <a:prstGeom prst="rect">
            <a:avLst/>
          </a:prstGeom>
          <a:noFill/>
        </p:spPr>
        <p:txBody>
          <a:bodyPr wrap="square" rtlCol="0">
            <a:spAutoFit/>
          </a:bodyPr>
          <a:lstStyle/>
          <a:p>
            <a:r>
              <a:rPr lang="en-GB" dirty="0">
                <a:solidFill>
                  <a:srgbClr val="003087"/>
                </a:solidFill>
                <a:latin typeface="Arial" panose="020B0604020202020204" pitchFamily="34" charset="0"/>
                <a:cs typeface="Arial" panose="020B0604020202020204" pitchFamily="34" charset="0"/>
              </a:rPr>
              <a:t>Making an appointment</a:t>
            </a:r>
          </a:p>
        </p:txBody>
      </p:sp>
      <p:pic>
        <p:nvPicPr>
          <p:cNvPr id="6" name="Picture 5" descr="GP patient survey results 2021"/>
          <p:cNvPicPr/>
          <p:nvPr/>
        </p:nvPicPr>
        <p:blipFill rotWithShape="1">
          <a:blip r:embed="rId3"/>
          <a:srcRect l="12383" t="32359" r="62719" b="19099"/>
          <a:stretch/>
        </p:blipFill>
        <p:spPr bwMode="auto">
          <a:xfrm>
            <a:off x="0" y="1270290"/>
            <a:ext cx="9905999" cy="5587710"/>
          </a:xfrm>
          <a:prstGeom prst="rect">
            <a:avLst/>
          </a:prstGeom>
          <a:ln>
            <a:noFill/>
          </a:ln>
          <a:extLst>
            <a:ext uri="{53640926-AAD7-44D8-BBD7-CCE9431645EC}">
              <a14:shadowObscured xmlns:a14="http://schemas.microsoft.com/office/drawing/2010/main"/>
            </a:ext>
          </a:extLst>
        </p:spPr>
      </p:pic>
      <p:sp>
        <p:nvSpPr>
          <p:cNvPr id="7" name="Rectangle 6">
            <a:extLst>
              <a:ext uri="{C183D7F6-B498-43B3-948B-1728B52AA6E4}">
                <adec:decorative xmlns:adec="http://schemas.microsoft.com/office/drawing/2017/decorative" val="1"/>
              </a:ext>
            </a:extLst>
          </p:cNvPr>
          <p:cNvSpPr/>
          <p:nvPr/>
        </p:nvSpPr>
        <p:spPr>
          <a:xfrm>
            <a:off x="2553419" y="1449238"/>
            <a:ext cx="2337757" cy="4692769"/>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E16C71E4-D8FD-4ED3-B029-5C4D33CF9016}"/>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16</a:t>
            </a:r>
            <a:endParaRPr lang="en-GB" dirty="0"/>
          </a:p>
        </p:txBody>
      </p:sp>
    </p:spTree>
    <p:extLst>
      <p:ext uri="{BB962C8B-B14F-4D97-AF65-F5344CB8AC3E}">
        <p14:creationId xmlns:p14="http://schemas.microsoft.com/office/powerpoint/2010/main" val="4199986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21317" y="282502"/>
            <a:ext cx="7234609" cy="523220"/>
          </a:xfrm>
          <a:prstGeom prst="rect">
            <a:avLst/>
          </a:prstGeom>
        </p:spPr>
        <p:txBody>
          <a:bodyPr wrap="none">
            <a:spAutoFit/>
          </a:bodyPr>
          <a:lstStyle/>
          <a:p>
            <a:pPr algn="ctr"/>
            <a:r>
              <a:rPr lang="en-GB" sz="2800" dirty="0">
                <a:solidFill>
                  <a:srgbClr val="003087"/>
                </a:solidFill>
                <a:latin typeface="Arial" panose="020B0604020202020204" pitchFamily="34" charset="0"/>
                <a:ea typeface="Arial" panose="020B0604020202020204" pitchFamily="34" charset="0"/>
              </a:rPr>
              <a:t>GP patient survey results 2021 – Continued </a:t>
            </a:r>
            <a:endParaRPr lang="en-GB" sz="2800" dirty="0">
              <a:solidFill>
                <a:srgbClr val="003087"/>
              </a:solidFill>
            </a:endParaRPr>
          </a:p>
        </p:txBody>
      </p:sp>
      <p:sp>
        <p:nvSpPr>
          <p:cNvPr id="2" name="TextBox 1"/>
          <p:cNvSpPr txBox="1"/>
          <p:nvPr/>
        </p:nvSpPr>
        <p:spPr>
          <a:xfrm>
            <a:off x="1475" y="747070"/>
            <a:ext cx="9906001" cy="369332"/>
          </a:xfrm>
          <a:prstGeom prst="rect">
            <a:avLst/>
          </a:prstGeom>
          <a:noFill/>
        </p:spPr>
        <p:txBody>
          <a:bodyPr wrap="square" rtlCol="0">
            <a:spAutoFit/>
          </a:bodyPr>
          <a:lstStyle/>
          <a:p>
            <a:r>
              <a:rPr lang="en-GB" dirty="0">
                <a:solidFill>
                  <a:srgbClr val="003087"/>
                </a:solidFill>
                <a:latin typeface="Arial" panose="020B0604020202020204" pitchFamily="34" charset="0"/>
                <a:cs typeface="Arial" panose="020B0604020202020204" pitchFamily="34" charset="0"/>
              </a:rPr>
              <a:t>Making an appointment</a:t>
            </a:r>
          </a:p>
        </p:txBody>
      </p:sp>
      <p:pic>
        <p:nvPicPr>
          <p:cNvPr id="10" name="Picture 9" descr="GP patient survey results 2021"/>
          <p:cNvPicPr/>
          <p:nvPr/>
        </p:nvPicPr>
        <p:blipFill rotWithShape="1">
          <a:blip r:embed="rId3"/>
          <a:srcRect l="12206" t="32002" r="62692" b="22023"/>
          <a:stretch/>
        </p:blipFill>
        <p:spPr bwMode="auto">
          <a:xfrm>
            <a:off x="0" y="1270290"/>
            <a:ext cx="9906000" cy="5587710"/>
          </a:xfrm>
          <a:prstGeom prst="rect">
            <a:avLst/>
          </a:prstGeom>
          <a:ln>
            <a:noFill/>
          </a:ln>
          <a:extLst>
            <a:ext uri="{53640926-AAD7-44D8-BBD7-CCE9431645EC}">
              <a14:shadowObscured xmlns:a14="http://schemas.microsoft.com/office/drawing/2010/main"/>
            </a:ext>
          </a:extLst>
        </p:spPr>
      </p:pic>
      <p:sp>
        <p:nvSpPr>
          <p:cNvPr id="11" name="Rectangle 10">
            <a:extLst>
              <a:ext uri="{C183D7F6-B498-43B3-948B-1728B52AA6E4}">
                <adec:decorative xmlns:adec="http://schemas.microsoft.com/office/drawing/2017/decorative" val="1"/>
              </a:ext>
            </a:extLst>
          </p:cNvPr>
          <p:cNvSpPr/>
          <p:nvPr/>
        </p:nvSpPr>
        <p:spPr>
          <a:xfrm>
            <a:off x="2587925" y="1466491"/>
            <a:ext cx="2337757" cy="4744527"/>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E7F6CCEE-EA22-4B2F-B491-348518E774D8}"/>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17</a:t>
            </a:r>
            <a:endParaRPr lang="en-GB" dirty="0"/>
          </a:p>
        </p:txBody>
      </p:sp>
    </p:spTree>
    <p:extLst>
      <p:ext uri="{BB962C8B-B14F-4D97-AF65-F5344CB8AC3E}">
        <p14:creationId xmlns:p14="http://schemas.microsoft.com/office/powerpoint/2010/main" val="1897252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21317" y="282502"/>
            <a:ext cx="7234609" cy="523220"/>
          </a:xfrm>
          <a:prstGeom prst="rect">
            <a:avLst/>
          </a:prstGeom>
        </p:spPr>
        <p:txBody>
          <a:bodyPr wrap="none">
            <a:spAutoFit/>
          </a:bodyPr>
          <a:lstStyle/>
          <a:p>
            <a:pPr algn="ctr"/>
            <a:r>
              <a:rPr lang="en-GB" sz="2800" dirty="0">
                <a:solidFill>
                  <a:srgbClr val="003087"/>
                </a:solidFill>
                <a:latin typeface="Arial" panose="020B0604020202020204" pitchFamily="34" charset="0"/>
                <a:ea typeface="Arial" panose="020B0604020202020204" pitchFamily="34" charset="0"/>
              </a:rPr>
              <a:t>GP patient survey results 2021 – Continued </a:t>
            </a:r>
            <a:endParaRPr lang="en-GB" sz="2800" dirty="0">
              <a:solidFill>
                <a:srgbClr val="003087"/>
              </a:solidFill>
            </a:endParaRPr>
          </a:p>
        </p:txBody>
      </p:sp>
      <p:sp>
        <p:nvSpPr>
          <p:cNvPr id="2" name="TextBox 1"/>
          <p:cNvSpPr txBox="1"/>
          <p:nvPr/>
        </p:nvSpPr>
        <p:spPr>
          <a:xfrm>
            <a:off x="1475" y="747070"/>
            <a:ext cx="9906001" cy="369332"/>
          </a:xfrm>
          <a:prstGeom prst="rect">
            <a:avLst/>
          </a:prstGeom>
          <a:noFill/>
        </p:spPr>
        <p:txBody>
          <a:bodyPr wrap="square" rtlCol="0">
            <a:spAutoFit/>
          </a:bodyPr>
          <a:lstStyle/>
          <a:p>
            <a:r>
              <a:rPr lang="en-GB">
                <a:solidFill>
                  <a:srgbClr val="003087"/>
                </a:solidFill>
                <a:latin typeface="Arial" panose="020B0604020202020204" pitchFamily="34" charset="0"/>
                <a:cs typeface="Arial" panose="020B0604020202020204" pitchFamily="34" charset="0"/>
              </a:rPr>
              <a:t>Your last appointment</a:t>
            </a:r>
            <a:endParaRPr lang="en-GB" dirty="0">
              <a:solidFill>
                <a:srgbClr val="003087"/>
              </a:solidFill>
              <a:latin typeface="Arial" panose="020B0604020202020204" pitchFamily="34" charset="0"/>
              <a:cs typeface="Arial" panose="020B0604020202020204" pitchFamily="34" charset="0"/>
            </a:endParaRPr>
          </a:p>
        </p:txBody>
      </p:sp>
      <p:pic>
        <p:nvPicPr>
          <p:cNvPr id="6" name="Picture 5" descr="GP patient survey results 2021"/>
          <p:cNvPicPr/>
          <p:nvPr/>
        </p:nvPicPr>
        <p:blipFill rotWithShape="1">
          <a:blip r:embed="rId3"/>
          <a:srcRect l="12298" t="19495" r="61943" b="26152"/>
          <a:stretch/>
        </p:blipFill>
        <p:spPr bwMode="auto">
          <a:xfrm>
            <a:off x="0" y="1116402"/>
            <a:ext cx="9907476" cy="5741598"/>
          </a:xfrm>
          <a:prstGeom prst="rect">
            <a:avLst/>
          </a:prstGeom>
          <a:ln>
            <a:noFill/>
          </a:ln>
          <a:extLst>
            <a:ext uri="{53640926-AAD7-44D8-BBD7-CCE9431645EC}">
              <a14:shadowObscured xmlns:a14="http://schemas.microsoft.com/office/drawing/2010/main"/>
            </a:ext>
          </a:extLst>
        </p:spPr>
      </p:pic>
      <p:sp>
        <p:nvSpPr>
          <p:cNvPr id="7" name="Rectangle 6">
            <a:extLst>
              <a:ext uri="{C183D7F6-B498-43B3-948B-1728B52AA6E4}">
                <adec:decorative xmlns:adec="http://schemas.microsoft.com/office/drawing/2017/decorative" val="1"/>
              </a:ext>
            </a:extLst>
          </p:cNvPr>
          <p:cNvSpPr/>
          <p:nvPr/>
        </p:nvSpPr>
        <p:spPr>
          <a:xfrm>
            <a:off x="2493035" y="1345721"/>
            <a:ext cx="2281728" cy="481622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C838395A-DD47-4302-A0B5-E67B83002F10}"/>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18</a:t>
            </a:r>
            <a:endParaRPr lang="en-GB" dirty="0"/>
          </a:p>
        </p:txBody>
      </p:sp>
    </p:spTree>
    <p:extLst>
      <p:ext uri="{BB962C8B-B14F-4D97-AF65-F5344CB8AC3E}">
        <p14:creationId xmlns:p14="http://schemas.microsoft.com/office/powerpoint/2010/main" val="2417577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21317" y="282502"/>
            <a:ext cx="7234609" cy="523220"/>
          </a:xfrm>
          <a:prstGeom prst="rect">
            <a:avLst/>
          </a:prstGeom>
        </p:spPr>
        <p:txBody>
          <a:bodyPr wrap="none">
            <a:spAutoFit/>
          </a:bodyPr>
          <a:lstStyle/>
          <a:p>
            <a:pPr algn="ctr"/>
            <a:r>
              <a:rPr lang="en-GB" sz="2800" dirty="0">
                <a:solidFill>
                  <a:srgbClr val="003087"/>
                </a:solidFill>
                <a:latin typeface="Arial" panose="020B0604020202020204" pitchFamily="34" charset="0"/>
                <a:ea typeface="Arial" panose="020B0604020202020204" pitchFamily="34" charset="0"/>
              </a:rPr>
              <a:t>GP patient survey results 2021 – Continued </a:t>
            </a:r>
            <a:endParaRPr lang="en-GB" sz="2800" dirty="0">
              <a:solidFill>
                <a:srgbClr val="003087"/>
              </a:solidFill>
            </a:endParaRPr>
          </a:p>
        </p:txBody>
      </p:sp>
      <p:sp>
        <p:nvSpPr>
          <p:cNvPr id="2" name="TextBox 1"/>
          <p:cNvSpPr txBox="1"/>
          <p:nvPr/>
        </p:nvSpPr>
        <p:spPr>
          <a:xfrm>
            <a:off x="1475" y="747070"/>
            <a:ext cx="9906001" cy="369332"/>
          </a:xfrm>
          <a:prstGeom prst="rect">
            <a:avLst/>
          </a:prstGeom>
          <a:noFill/>
        </p:spPr>
        <p:txBody>
          <a:bodyPr wrap="square" rtlCol="0">
            <a:spAutoFit/>
          </a:bodyPr>
          <a:lstStyle/>
          <a:p>
            <a:r>
              <a:rPr lang="en-GB">
                <a:solidFill>
                  <a:srgbClr val="003087"/>
                </a:solidFill>
                <a:latin typeface="Arial" panose="020B0604020202020204" pitchFamily="34" charset="0"/>
                <a:cs typeface="Arial" panose="020B0604020202020204" pitchFamily="34" charset="0"/>
              </a:rPr>
              <a:t>Your last appointment</a:t>
            </a:r>
            <a:endParaRPr lang="en-GB" dirty="0">
              <a:solidFill>
                <a:srgbClr val="003087"/>
              </a:solidFill>
              <a:latin typeface="Arial" panose="020B0604020202020204" pitchFamily="34" charset="0"/>
              <a:cs typeface="Arial" panose="020B0604020202020204" pitchFamily="34" charset="0"/>
            </a:endParaRPr>
          </a:p>
        </p:txBody>
      </p:sp>
      <p:pic>
        <p:nvPicPr>
          <p:cNvPr id="9" name="Picture 8" descr="GP patient survey results 2021"/>
          <p:cNvPicPr/>
          <p:nvPr/>
        </p:nvPicPr>
        <p:blipFill rotWithShape="1">
          <a:blip r:embed="rId3"/>
          <a:srcRect l="12289" t="31767" r="62685" b="14727"/>
          <a:stretch/>
        </p:blipFill>
        <p:spPr bwMode="auto">
          <a:xfrm>
            <a:off x="0" y="1116402"/>
            <a:ext cx="9907476" cy="5741598"/>
          </a:xfrm>
          <a:prstGeom prst="rect">
            <a:avLst/>
          </a:prstGeom>
          <a:ln>
            <a:noFill/>
          </a:ln>
          <a:extLst>
            <a:ext uri="{53640926-AAD7-44D8-BBD7-CCE9431645EC}">
              <a14:shadowObscured xmlns:a14="http://schemas.microsoft.com/office/drawing/2010/main"/>
            </a:ext>
          </a:extLst>
        </p:spPr>
      </p:pic>
      <p:sp>
        <p:nvSpPr>
          <p:cNvPr id="10" name="Rectangle 9">
            <a:extLst>
              <a:ext uri="{C183D7F6-B498-43B3-948B-1728B52AA6E4}">
                <adec:decorative xmlns:adec="http://schemas.microsoft.com/office/drawing/2017/decorative" val="1"/>
              </a:ext>
            </a:extLst>
          </p:cNvPr>
          <p:cNvSpPr/>
          <p:nvPr/>
        </p:nvSpPr>
        <p:spPr>
          <a:xfrm>
            <a:off x="2536166" y="1175054"/>
            <a:ext cx="2402456" cy="508772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F39403BB-CD15-4936-BE7D-C3910E33984B}"/>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19</a:t>
            </a:r>
            <a:endParaRPr lang="en-GB" dirty="0"/>
          </a:p>
        </p:txBody>
      </p:sp>
    </p:spTree>
    <p:extLst>
      <p:ext uri="{BB962C8B-B14F-4D97-AF65-F5344CB8AC3E}">
        <p14:creationId xmlns:p14="http://schemas.microsoft.com/office/powerpoint/2010/main" val="2595042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 your say. Patient Participation group"/>
          <p:cNvPicPr/>
          <p:nvPr/>
        </p:nvPicPr>
        <p:blipFill rotWithShape="1">
          <a:blip r:embed="rId3"/>
          <a:srcRect l="67528" t="17801" r="18043" b="26376"/>
          <a:stretch/>
        </p:blipFill>
        <p:spPr bwMode="auto">
          <a:xfrm>
            <a:off x="1751163" y="0"/>
            <a:ext cx="6521570" cy="6858000"/>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17641ED0-718F-4CBD-8111-F1C3096E0FB5}"/>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2</a:t>
            </a:r>
            <a:endParaRPr lang="en-GB" dirty="0"/>
          </a:p>
        </p:txBody>
      </p:sp>
    </p:spTree>
    <p:extLst>
      <p:ext uri="{BB962C8B-B14F-4D97-AF65-F5344CB8AC3E}">
        <p14:creationId xmlns:p14="http://schemas.microsoft.com/office/powerpoint/2010/main" val="3493546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21317" y="282502"/>
            <a:ext cx="7234609" cy="523220"/>
          </a:xfrm>
          <a:prstGeom prst="rect">
            <a:avLst/>
          </a:prstGeom>
        </p:spPr>
        <p:txBody>
          <a:bodyPr wrap="none">
            <a:spAutoFit/>
          </a:bodyPr>
          <a:lstStyle/>
          <a:p>
            <a:pPr algn="ctr"/>
            <a:r>
              <a:rPr lang="en-GB" sz="2800" dirty="0">
                <a:solidFill>
                  <a:srgbClr val="003087"/>
                </a:solidFill>
                <a:latin typeface="Arial" panose="020B0604020202020204" pitchFamily="34" charset="0"/>
                <a:ea typeface="Arial" panose="020B0604020202020204" pitchFamily="34" charset="0"/>
              </a:rPr>
              <a:t>GP patient survey results 2021 – Continued </a:t>
            </a:r>
            <a:endParaRPr lang="en-GB" sz="2800" dirty="0">
              <a:solidFill>
                <a:srgbClr val="003087"/>
              </a:solidFill>
            </a:endParaRPr>
          </a:p>
        </p:txBody>
      </p:sp>
      <p:sp>
        <p:nvSpPr>
          <p:cNvPr id="2" name="TextBox 1"/>
          <p:cNvSpPr txBox="1"/>
          <p:nvPr/>
        </p:nvSpPr>
        <p:spPr>
          <a:xfrm>
            <a:off x="1475" y="747070"/>
            <a:ext cx="9906001" cy="369332"/>
          </a:xfrm>
          <a:prstGeom prst="rect">
            <a:avLst/>
          </a:prstGeom>
          <a:noFill/>
        </p:spPr>
        <p:txBody>
          <a:bodyPr wrap="square" rtlCol="0">
            <a:spAutoFit/>
          </a:bodyPr>
          <a:lstStyle/>
          <a:p>
            <a:r>
              <a:rPr lang="en-GB">
                <a:solidFill>
                  <a:srgbClr val="003087"/>
                </a:solidFill>
                <a:latin typeface="Arial" panose="020B0604020202020204" pitchFamily="34" charset="0"/>
                <a:cs typeface="Arial" panose="020B0604020202020204" pitchFamily="34" charset="0"/>
              </a:rPr>
              <a:t>Your last appointment</a:t>
            </a:r>
            <a:endParaRPr lang="en-GB" dirty="0">
              <a:solidFill>
                <a:srgbClr val="003087"/>
              </a:solidFill>
              <a:latin typeface="Arial" panose="020B0604020202020204" pitchFamily="34" charset="0"/>
              <a:cs typeface="Arial" panose="020B0604020202020204" pitchFamily="34" charset="0"/>
            </a:endParaRPr>
          </a:p>
        </p:txBody>
      </p:sp>
      <p:pic>
        <p:nvPicPr>
          <p:cNvPr id="6" name="Picture 5" descr="GP patient survey results 2021"/>
          <p:cNvPicPr/>
          <p:nvPr/>
        </p:nvPicPr>
        <p:blipFill rotWithShape="1">
          <a:blip r:embed="rId3"/>
          <a:srcRect l="12352" t="27815" r="62753" b="17927"/>
          <a:stretch/>
        </p:blipFill>
        <p:spPr bwMode="auto">
          <a:xfrm>
            <a:off x="1476" y="1116401"/>
            <a:ext cx="9904524" cy="5681213"/>
          </a:xfrm>
          <a:prstGeom prst="rect">
            <a:avLst/>
          </a:prstGeom>
          <a:ln>
            <a:noFill/>
          </a:ln>
          <a:extLst>
            <a:ext uri="{53640926-AAD7-44D8-BBD7-CCE9431645EC}">
              <a14:shadowObscured xmlns:a14="http://schemas.microsoft.com/office/drawing/2010/main"/>
            </a:ext>
          </a:extLst>
        </p:spPr>
      </p:pic>
      <p:sp>
        <p:nvSpPr>
          <p:cNvPr id="7" name="Rectangle 6">
            <a:extLst>
              <a:ext uri="{C183D7F6-B498-43B3-948B-1728B52AA6E4}">
                <adec:decorative xmlns:adec="http://schemas.microsoft.com/office/drawing/2017/decorative" val="1"/>
              </a:ext>
            </a:extLst>
          </p:cNvPr>
          <p:cNvSpPr/>
          <p:nvPr/>
        </p:nvSpPr>
        <p:spPr>
          <a:xfrm>
            <a:off x="2536166" y="1270290"/>
            <a:ext cx="2402456" cy="4992487"/>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06D9CA01-E4D5-48D0-BABA-9675AE5E5E1B}"/>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20</a:t>
            </a:r>
            <a:endParaRPr lang="en-GB" dirty="0"/>
          </a:p>
        </p:txBody>
      </p:sp>
    </p:spTree>
    <p:extLst>
      <p:ext uri="{BB962C8B-B14F-4D97-AF65-F5344CB8AC3E}">
        <p14:creationId xmlns:p14="http://schemas.microsoft.com/office/powerpoint/2010/main" val="2866695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21317" y="282502"/>
            <a:ext cx="7234609" cy="523220"/>
          </a:xfrm>
          <a:prstGeom prst="rect">
            <a:avLst/>
          </a:prstGeom>
        </p:spPr>
        <p:txBody>
          <a:bodyPr wrap="none">
            <a:spAutoFit/>
          </a:bodyPr>
          <a:lstStyle/>
          <a:p>
            <a:pPr algn="ctr"/>
            <a:r>
              <a:rPr lang="en-GB" sz="2800" dirty="0">
                <a:solidFill>
                  <a:srgbClr val="003087"/>
                </a:solidFill>
                <a:latin typeface="Arial" panose="020B0604020202020204" pitchFamily="34" charset="0"/>
                <a:ea typeface="Arial" panose="020B0604020202020204" pitchFamily="34" charset="0"/>
              </a:rPr>
              <a:t>GP patient survey results 2021 – Continued </a:t>
            </a:r>
            <a:endParaRPr lang="en-GB" sz="2800" dirty="0">
              <a:solidFill>
                <a:srgbClr val="003087"/>
              </a:solidFill>
            </a:endParaRPr>
          </a:p>
        </p:txBody>
      </p:sp>
      <p:sp>
        <p:nvSpPr>
          <p:cNvPr id="2" name="TextBox 1"/>
          <p:cNvSpPr txBox="1"/>
          <p:nvPr/>
        </p:nvSpPr>
        <p:spPr>
          <a:xfrm>
            <a:off x="1475" y="747070"/>
            <a:ext cx="9906001" cy="369332"/>
          </a:xfrm>
          <a:prstGeom prst="rect">
            <a:avLst/>
          </a:prstGeom>
          <a:noFill/>
        </p:spPr>
        <p:txBody>
          <a:bodyPr wrap="square" rtlCol="0">
            <a:spAutoFit/>
          </a:bodyPr>
          <a:lstStyle/>
          <a:p>
            <a:r>
              <a:rPr lang="en-GB">
                <a:solidFill>
                  <a:srgbClr val="003087"/>
                </a:solidFill>
                <a:latin typeface="Arial" panose="020B0604020202020204" pitchFamily="34" charset="0"/>
                <a:cs typeface="Arial" panose="020B0604020202020204" pitchFamily="34" charset="0"/>
              </a:rPr>
              <a:t>Your last appointment</a:t>
            </a:r>
            <a:endParaRPr lang="en-GB" dirty="0">
              <a:solidFill>
                <a:srgbClr val="003087"/>
              </a:solidFill>
              <a:latin typeface="Arial" panose="020B0604020202020204" pitchFamily="34" charset="0"/>
              <a:cs typeface="Arial" panose="020B0604020202020204" pitchFamily="34" charset="0"/>
            </a:endParaRPr>
          </a:p>
        </p:txBody>
      </p:sp>
      <p:pic>
        <p:nvPicPr>
          <p:cNvPr id="9" name="Picture 8" descr="GP patient survey results 2021"/>
          <p:cNvPicPr/>
          <p:nvPr/>
        </p:nvPicPr>
        <p:blipFill rotWithShape="1">
          <a:blip r:embed="rId3"/>
          <a:srcRect l="12225" t="34008" r="62577" b="9779"/>
          <a:stretch/>
        </p:blipFill>
        <p:spPr bwMode="auto">
          <a:xfrm>
            <a:off x="0" y="1116402"/>
            <a:ext cx="9905999" cy="5681213"/>
          </a:xfrm>
          <a:prstGeom prst="rect">
            <a:avLst/>
          </a:prstGeom>
          <a:ln>
            <a:noFill/>
          </a:ln>
          <a:extLst>
            <a:ext uri="{53640926-AAD7-44D8-BBD7-CCE9431645EC}">
              <a14:shadowObscured xmlns:a14="http://schemas.microsoft.com/office/drawing/2010/main"/>
            </a:ext>
          </a:extLst>
        </p:spPr>
      </p:pic>
      <p:sp>
        <p:nvSpPr>
          <p:cNvPr id="10" name="Rectangle 9">
            <a:extLst>
              <a:ext uri="{C183D7F6-B498-43B3-948B-1728B52AA6E4}">
                <adec:decorative xmlns:adec="http://schemas.microsoft.com/office/drawing/2017/decorative" val="1"/>
              </a:ext>
            </a:extLst>
          </p:cNvPr>
          <p:cNvSpPr/>
          <p:nvPr/>
        </p:nvSpPr>
        <p:spPr>
          <a:xfrm>
            <a:off x="2562045" y="1270290"/>
            <a:ext cx="2402456" cy="4992487"/>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F0E7F5B2-3702-41D2-8750-7A1F412F368A}"/>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21</a:t>
            </a:r>
            <a:endParaRPr lang="en-GB" dirty="0"/>
          </a:p>
        </p:txBody>
      </p:sp>
    </p:spTree>
    <p:extLst>
      <p:ext uri="{BB962C8B-B14F-4D97-AF65-F5344CB8AC3E}">
        <p14:creationId xmlns:p14="http://schemas.microsoft.com/office/powerpoint/2010/main" val="1746745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21317" y="282502"/>
            <a:ext cx="7234609" cy="523220"/>
          </a:xfrm>
          <a:prstGeom prst="rect">
            <a:avLst/>
          </a:prstGeom>
        </p:spPr>
        <p:txBody>
          <a:bodyPr wrap="none">
            <a:spAutoFit/>
          </a:bodyPr>
          <a:lstStyle/>
          <a:p>
            <a:pPr algn="ctr"/>
            <a:r>
              <a:rPr lang="en-GB" sz="2800" dirty="0">
                <a:solidFill>
                  <a:srgbClr val="003087"/>
                </a:solidFill>
                <a:latin typeface="Arial" panose="020B0604020202020204" pitchFamily="34" charset="0"/>
                <a:ea typeface="Arial" panose="020B0604020202020204" pitchFamily="34" charset="0"/>
              </a:rPr>
              <a:t>GP patient survey results 2021 – Continued </a:t>
            </a:r>
            <a:endParaRPr lang="en-GB" sz="2800" dirty="0">
              <a:solidFill>
                <a:srgbClr val="003087"/>
              </a:solidFill>
            </a:endParaRPr>
          </a:p>
        </p:txBody>
      </p:sp>
      <p:sp>
        <p:nvSpPr>
          <p:cNvPr id="2" name="TextBox 1"/>
          <p:cNvSpPr txBox="1"/>
          <p:nvPr/>
        </p:nvSpPr>
        <p:spPr>
          <a:xfrm>
            <a:off x="1475" y="747070"/>
            <a:ext cx="9906001" cy="369332"/>
          </a:xfrm>
          <a:prstGeom prst="rect">
            <a:avLst/>
          </a:prstGeom>
          <a:noFill/>
        </p:spPr>
        <p:txBody>
          <a:bodyPr wrap="square" rtlCol="0">
            <a:spAutoFit/>
          </a:bodyPr>
          <a:lstStyle/>
          <a:p>
            <a:r>
              <a:rPr lang="en-GB">
                <a:solidFill>
                  <a:srgbClr val="003087"/>
                </a:solidFill>
                <a:latin typeface="Arial" panose="020B0604020202020204" pitchFamily="34" charset="0"/>
                <a:cs typeface="Arial" panose="020B0604020202020204" pitchFamily="34" charset="0"/>
              </a:rPr>
              <a:t>Your last appointment</a:t>
            </a:r>
            <a:endParaRPr lang="en-GB" dirty="0">
              <a:solidFill>
                <a:srgbClr val="003087"/>
              </a:solidFill>
              <a:latin typeface="Arial" panose="020B0604020202020204" pitchFamily="34" charset="0"/>
              <a:cs typeface="Arial" panose="020B0604020202020204" pitchFamily="34" charset="0"/>
            </a:endParaRPr>
          </a:p>
        </p:txBody>
      </p:sp>
      <p:pic>
        <p:nvPicPr>
          <p:cNvPr id="7" name="Picture 6" descr="GP patient survey results 2021"/>
          <p:cNvPicPr/>
          <p:nvPr/>
        </p:nvPicPr>
        <p:blipFill rotWithShape="1">
          <a:blip r:embed="rId3"/>
          <a:srcRect l="12464" t="23074" r="62756" b="26653"/>
          <a:stretch/>
        </p:blipFill>
        <p:spPr bwMode="auto">
          <a:xfrm>
            <a:off x="1475" y="1116402"/>
            <a:ext cx="9904525" cy="5741598"/>
          </a:xfrm>
          <a:prstGeom prst="rect">
            <a:avLst/>
          </a:prstGeom>
          <a:ln>
            <a:noFill/>
          </a:ln>
          <a:extLst>
            <a:ext uri="{53640926-AAD7-44D8-BBD7-CCE9431645EC}">
              <a14:shadowObscured xmlns:a14="http://schemas.microsoft.com/office/drawing/2010/main"/>
            </a:ext>
          </a:extLst>
        </p:spPr>
      </p:pic>
      <p:sp>
        <p:nvSpPr>
          <p:cNvPr id="11" name="Rectangle 10">
            <a:extLst>
              <a:ext uri="{C183D7F6-B498-43B3-948B-1728B52AA6E4}">
                <adec:decorative xmlns:adec="http://schemas.microsoft.com/office/drawing/2017/decorative" val="1"/>
              </a:ext>
            </a:extLst>
          </p:cNvPr>
          <p:cNvSpPr/>
          <p:nvPr/>
        </p:nvSpPr>
        <p:spPr>
          <a:xfrm>
            <a:off x="2518913" y="1270290"/>
            <a:ext cx="2419709" cy="4992487"/>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51591197-B8B7-41CF-A432-6B1754B4A929}"/>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22</a:t>
            </a:r>
            <a:endParaRPr lang="en-GB" dirty="0"/>
          </a:p>
        </p:txBody>
      </p:sp>
    </p:spTree>
    <p:extLst>
      <p:ext uri="{BB962C8B-B14F-4D97-AF65-F5344CB8AC3E}">
        <p14:creationId xmlns:p14="http://schemas.microsoft.com/office/powerpoint/2010/main" val="3579824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21317" y="282502"/>
            <a:ext cx="7234609" cy="523220"/>
          </a:xfrm>
          <a:prstGeom prst="rect">
            <a:avLst/>
          </a:prstGeom>
        </p:spPr>
        <p:txBody>
          <a:bodyPr wrap="none">
            <a:spAutoFit/>
          </a:bodyPr>
          <a:lstStyle/>
          <a:p>
            <a:pPr algn="ctr"/>
            <a:r>
              <a:rPr lang="en-GB" sz="2800" dirty="0">
                <a:solidFill>
                  <a:srgbClr val="003087"/>
                </a:solidFill>
                <a:latin typeface="Arial" panose="020B0604020202020204" pitchFamily="34" charset="0"/>
                <a:ea typeface="Arial" panose="020B0604020202020204" pitchFamily="34" charset="0"/>
              </a:rPr>
              <a:t>GP patient survey results 2021 – Continued </a:t>
            </a:r>
            <a:endParaRPr lang="en-GB" sz="2800" dirty="0">
              <a:solidFill>
                <a:srgbClr val="003087"/>
              </a:solidFill>
            </a:endParaRPr>
          </a:p>
        </p:txBody>
      </p:sp>
      <p:sp>
        <p:nvSpPr>
          <p:cNvPr id="2" name="TextBox 1"/>
          <p:cNvSpPr txBox="1"/>
          <p:nvPr/>
        </p:nvSpPr>
        <p:spPr>
          <a:xfrm>
            <a:off x="1475" y="747070"/>
            <a:ext cx="9906001" cy="369332"/>
          </a:xfrm>
          <a:prstGeom prst="rect">
            <a:avLst/>
          </a:prstGeom>
          <a:noFill/>
        </p:spPr>
        <p:txBody>
          <a:bodyPr wrap="square" rtlCol="0">
            <a:spAutoFit/>
          </a:bodyPr>
          <a:lstStyle/>
          <a:p>
            <a:r>
              <a:rPr lang="en-GB">
                <a:solidFill>
                  <a:srgbClr val="003087"/>
                </a:solidFill>
                <a:latin typeface="Arial" panose="020B0604020202020204" pitchFamily="34" charset="0"/>
                <a:cs typeface="Arial" panose="020B0604020202020204" pitchFamily="34" charset="0"/>
              </a:rPr>
              <a:t>Your last appointment</a:t>
            </a:r>
            <a:endParaRPr lang="en-GB" dirty="0">
              <a:solidFill>
                <a:srgbClr val="003087"/>
              </a:solidFill>
              <a:latin typeface="Arial" panose="020B0604020202020204" pitchFamily="34" charset="0"/>
              <a:cs typeface="Arial" panose="020B0604020202020204" pitchFamily="34" charset="0"/>
            </a:endParaRPr>
          </a:p>
        </p:txBody>
      </p:sp>
      <p:pic>
        <p:nvPicPr>
          <p:cNvPr id="6" name="Picture 5" descr="GP patient survey results 2021"/>
          <p:cNvPicPr/>
          <p:nvPr/>
        </p:nvPicPr>
        <p:blipFill rotWithShape="1">
          <a:blip r:embed="rId3"/>
          <a:srcRect l="12414" t="31949" r="62839" b="20658"/>
          <a:stretch/>
        </p:blipFill>
        <p:spPr bwMode="auto">
          <a:xfrm>
            <a:off x="1475" y="1116402"/>
            <a:ext cx="9904525" cy="5741598"/>
          </a:xfrm>
          <a:prstGeom prst="rect">
            <a:avLst/>
          </a:prstGeom>
          <a:ln>
            <a:noFill/>
          </a:ln>
          <a:extLst>
            <a:ext uri="{53640926-AAD7-44D8-BBD7-CCE9431645EC}">
              <a14:shadowObscured xmlns:a14="http://schemas.microsoft.com/office/drawing/2010/main"/>
            </a:ext>
          </a:extLst>
        </p:spPr>
      </p:pic>
      <p:sp>
        <p:nvSpPr>
          <p:cNvPr id="9" name="Rectangle 8">
            <a:extLst>
              <a:ext uri="{C183D7F6-B498-43B3-948B-1728B52AA6E4}">
                <adec:decorative xmlns:adec="http://schemas.microsoft.com/office/drawing/2017/decorative" val="1"/>
              </a:ext>
            </a:extLst>
          </p:cNvPr>
          <p:cNvSpPr/>
          <p:nvPr/>
        </p:nvSpPr>
        <p:spPr>
          <a:xfrm>
            <a:off x="2544792" y="1270291"/>
            <a:ext cx="2346385" cy="491485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D1B714F3-CD4D-4796-9DDD-3F303B66CBA1}"/>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23</a:t>
            </a:r>
            <a:endParaRPr lang="en-GB" dirty="0"/>
          </a:p>
        </p:txBody>
      </p:sp>
    </p:spTree>
    <p:extLst>
      <p:ext uri="{BB962C8B-B14F-4D97-AF65-F5344CB8AC3E}">
        <p14:creationId xmlns:p14="http://schemas.microsoft.com/office/powerpoint/2010/main" val="595426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21317" y="282502"/>
            <a:ext cx="7234609" cy="523220"/>
          </a:xfrm>
          <a:prstGeom prst="rect">
            <a:avLst/>
          </a:prstGeom>
        </p:spPr>
        <p:txBody>
          <a:bodyPr wrap="none">
            <a:spAutoFit/>
          </a:bodyPr>
          <a:lstStyle/>
          <a:p>
            <a:pPr algn="ctr"/>
            <a:r>
              <a:rPr lang="en-GB" sz="2800" dirty="0">
                <a:solidFill>
                  <a:srgbClr val="003087"/>
                </a:solidFill>
                <a:latin typeface="Arial" panose="020B0604020202020204" pitchFamily="34" charset="0"/>
                <a:ea typeface="Arial" panose="020B0604020202020204" pitchFamily="34" charset="0"/>
              </a:rPr>
              <a:t>GP patient survey results 2021 – Continued </a:t>
            </a:r>
            <a:endParaRPr lang="en-GB" sz="2800" dirty="0">
              <a:solidFill>
                <a:srgbClr val="003087"/>
              </a:solidFill>
            </a:endParaRPr>
          </a:p>
        </p:txBody>
      </p:sp>
      <p:sp>
        <p:nvSpPr>
          <p:cNvPr id="2" name="TextBox 1"/>
          <p:cNvSpPr txBox="1"/>
          <p:nvPr/>
        </p:nvSpPr>
        <p:spPr>
          <a:xfrm>
            <a:off x="1475" y="747070"/>
            <a:ext cx="9906001" cy="369332"/>
          </a:xfrm>
          <a:prstGeom prst="rect">
            <a:avLst/>
          </a:prstGeom>
          <a:noFill/>
        </p:spPr>
        <p:txBody>
          <a:bodyPr wrap="square" rtlCol="0">
            <a:spAutoFit/>
          </a:bodyPr>
          <a:lstStyle/>
          <a:p>
            <a:r>
              <a:rPr lang="en-GB">
                <a:solidFill>
                  <a:srgbClr val="003087"/>
                </a:solidFill>
                <a:latin typeface="Arial" panose="020B0604020202020204" pitchFamily="34" charset="0"/>
                <a:cs typeface="Arial" panose="020B0604020202020204" pitchFamily="34" charset="0"/>
              </a:rPr>
              <a:t>Your last appointment</a:t>
            </a:r>
            <a:endParaRPr lang="en-GB" dirty="0">
              <a:solidFill>
                <a:srgbClr val="003087"/>
              </a:solidFill>
              <a:latin typeface="Arial" panose="020B0604020202020204" pitchFamily="34" charset="0"/>
              <a:cs typeface="Arial" panose="020B0604020202020204" pitchFamily="34" charset="0"/>
            </a:endParaRPr>
          </a:p>
        </p:txBody>
      </p:sp>
      <p:pic>
        <p:nvPicPr>
          <p:cNvPr id="9" name="Picture 8" descr="GP patient survey results 2021"/>
          <p:cNvPicPr/>
          <p:nvPr/>
        </p:nvPicPr>
        <p:blipFill rotWithShape="1">
          <a:blip r:embed="rId3"/>
          <a:srcRect l="11966" t="27767" r="61776" b="22016"/>
          <a:stretch/>
        </p:blipFill>
        <p:spPr bwMode="auto">
          <a:xfrm>
            <a:off x="1476" y="1116402"/>
            <a:ext cx="9906000" cy="5586323"/>
          </a:xfrm>
          <a:prstGeom prst="rect">
            <a:avLst/>
          </a:prstGeom>
          <a:ln>
            <a:noFill/>
          </a:ln>
          <a:extLst>
            <a:ext uri="{53640926-AAD7-44D8-BBD7-CCE9431645EC}">
              <a14:shadowObscured xmlns:a14="http://schemas.microsoft.com/office/drawing/2010/main"/>
            </a:ext>
          </a:extLst>
        </p:spPr>
      </p:pic>
      <p:sp>
        <p:nvSpPr>
          <p:cNvPr id="10" name="Rectangle 9">
            <a:extLst>
              <a:ext uri="{C183D7F6-B498-43B3-948B-1728B52AA6E4}">
                <adec:decorative xmlns:adec="http://schemas.microsoft.com/office/drawing/2017/decorative" val="1"/>
              </a:ext>
            </a:extLst>
          </p:cNvPr>
          <p:cNvSpPr/>
          <p:nvPr/>
        </p:nvSpPr>
        <p:spPr>
          <a:xfrm>
            <a:off x="2553419" y="1337094"/>
            <a:ext cx="2277373" cy="476178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65D69598-2299-494D-8AC9-6DEA272E9F06}"/>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24</a:t>
            </a:r>
            <a:endParaRPr lang="en-GB" dirty="0"/>
          </a:p>
        </p:txBody>
      </p:sp>
    </p:spTree>
    <p:extLst>
      <p:ext uri="{BB962C8B-B14F-4D97-AF65-F5344CB8AC3E}">
        <p14:creationId xmlns:p14="http://schemas.microsoft.com/office/powerpoint/2010/main" val="2433837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21317" y="282502"/>
            <a:ext cx="7234609" cy="523220"/>
          </a:xfrm>
          <a:prstGeom prst="rect">
            <a:avLst/>
          </a:prstGeom>
        </p:spPr>
        <p:txBody>
          <a:bodyPr wrap="none">
            <a:spAutoFit/>
          </a:bodyPr>
          <a:lstStyle/>
          <a:p>
            <a:pPr algn="ctr"/>
            <a:r>
              <a:rPr lang="en-GB" sz="2800" dirty="0">
                <a:solidFill>
                  <a:srgbClr val="003087"/>
                </a:solidFill>
                <a:latin typeface="Arial" panose="020B0604020202020204" pitchFamily="34" charset="0"/>
                <a:ea typeface="Arial" panose="020B0604020202020204" pitchFamily="34" charset="0"/>
              </a:rPr>
              <a:t>GP patient survey results 2021 – Continued </a:t>
            </a:r>
            <a:endParaRPr lang="en-GB" sz="2800" dirty="0">
              <a:solidFill>
                <a:srgbClr val="003087"/>
              </a:solidFill>
            </a:endParaRPr>
          </a:p>
        </p:txBody>
      </p:sp>
      <p:sp>
        <p:nvSpPr>
          <p:cNvPr id="2" name="TextBox 1"/>
          <p:cNvSpPr txBox="1"/>
          <p:nvPr/>
        </p:nvSpPr>
        <p:spPr>
          <a:xfrm>
            <a:off x="1475" y="747070"/>
            <a:ext cx="9906001" cy="369332"/>
          </a:xfrm>
          <a:prstGeom prst="rect">
            <a:avLst/>
          </a:prstGeom>
          <a:noFill/>
        </p:spPr>
        <p:txBody>
          <a:bodyPr wrap="square" rtlCol="0">
            <a:spAutoFit/>
          </a:bodyPr>
          <a:lstStyle/>
          <a:p>
            <a:r>
              <a:rPr lang="en-GB">
                <a:solidFill>
                  <a:srgbClr val="003087"/>
                </a:solidFill>
                <a:latin typeface="Arial" panose="020B0604020202020204" pitchFamily="34" charset="0"/>
                <a:cs typeface="Arial" panose="020B0604020202020204" pitchFamily="34" charset="0"/>
              </a:rPr>
              <a:t>Your last appointment</a:t>
            </a:r>
            <a:endParaRPr lang="en-GB" dirty="0">
              <a:solidFill>
                <a:srgbClr val="003087"/>
              </a:solidFill>
              <a:latin typeface="Arial" panose="020B0604020202020204" pitchFamily="34" charset="0"/>
              <a:cs typeface="Arial" panose="020B0604020202020204" pitchFamily="34" charset="0"/>
            </a:endParaRPr>
          </a:p>
        </p:txBody>
      </p:sp>
      <p:pic>
        <p:nvPicPr>
          <p:cNvPr id="6" name="Picture 5" descr="GP patient survey results 2021"/>
          <p:cNvPicPr/>
          <p:nvPr/>
        </p:nvPicPr>
        <p:blipFill rotWithShape="1">
          <a:blip r:embed="rId3"/>
          <a:srcRect l="12328" t="43521" r="62607" b="13764"/>
          <a:stretch/>
        </p:blipFill>
        <p:spPr bwMode="auto">
          <a:xfrm>
            <a:off x="1475" y="1116402"/>
            <a:ext cx="9471804" cy="5379289"/>
          </a:xfrm>
          <a:prstGeom prst="rect">
            <a:avLst/>
          </a:prstGeom>
          <a:ln>
            <a:noFill/>
          </a:ln>
          <a:extLst>
            <a:ext uri="{53640926-AAD7-44D8-BBD7-CCE9431645EC}">
              <a14:shadowObscured xmlns:a14="http://schemas.microsoft.com/office/drawing/2010/main"/>
            </a:ext>
          </a:extLst>
        </p:spPr>
      </p:pic>
      <p:sp>
        <p:nvSpPr>
          <p:cNvPr id="7" name="Rectangle 6">
            <a:extLst>
              <a:ext uri="{C183D7F6-B498-43B3-948B-1728B52AA6E4}">
                <adec:decorative xmlns:adec="http://schemas.microsoft.com/office/drawing/2017/decorative" val="1"/>
              </a:ext>
            </a:extLst>
          </p:cNvPr>
          <p:cNvSpPr/>
          <p:nvPr/>
        </p:nvSpPr>
        <p:spPr>
          <a:xfrm>
            <a:off x="2424023" y="1270290"/>
            <a:ext cx="2313354" cy="458704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675A2C9F-4AF4-4D73-A3DD-D311439A757B}"/>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25</a:t>
            </a:r>
            <a:endParaRPr lang="en-GB" dirty="0"/>
          </a:p>
        </p:txBody>
      </p:sp>
    </p:spTree>
    <p:extLst>
      <p:ext uri="{BB962C8B-B14F-4D97-AF65-F5344CB8AC3E}">
        <p14:creationId xmlns:p14="http://schemas.microsoft.com/office/powerpoint/2010/main" val="1287771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21317" y="282502"/>
            <a:ext cx="7234609" cy="523220"/>
          </a:xfrm>
          <a:prstGeom prst="rect">
            <a:avLst/>
          </a:prstGeom>
        </p:spPr>
        <p:txBody>
          <a:bodyPr wrap="none">
            <a:spAutoFit/>
          </a:bodyPr>
          <a:lstStyle/>
          <a:p>
            <a:pPr algn="ctr"/>
            <a:r>
              <a:rPr lang="en-GB" sz="2800" dirty="0">
                <a:solidFill>
                  <a:srgbClr val="003087"/>
                </a:solidFill>
                <a:latin typeface="Arial" panose="020B0604020202020204" pitchFamily="34" charset="0"/>
                <a:ea typeface="Arial" panose="020B0604020202020204" pitchFamily="34" charset="0"/>
              </a:rPr>
              <a:t>GP patient survey results 2021 – Continued </a:t>
            </a:r>
            <a:endParaRPr lang="en-GB" sz="2800" dirty="0">
              <a:solidFill>
                <a:srgbClr val="003087"/>
              </a:solidFill>
            </a:endParaRPr>
          </a:p>
        </p:txBody>
      </p:sp>
      <p:sp>
        <p:nvSpPr>
          <p:cNvPr id="2" name="TextBox 1"/>
          <p:cNvSpPr txBox="1"/>
          <p:nvPr/>
        </p:nvSpPr>
        <p:spPr>
          <a:xfrm>
            <a:off x="1475" y="747070"/>
            <a:ext cx="9906001" cy="369332"/>
          </a:xfrm>
          <a:prstGeom prst="rect">
            <a:avLst/>
          </a:prstGeom>
          <a:noFill/>
        </p:spPr>
        <p:txBody>
          <a:bodyPr wrap="square" rtlCol="0">
            <a:spAutoFit/>
          </a:bodyPr>
          <a:lstStyle/>
          <a:p>
            <a:r>
              <a:rPr lang="en-GB" dirty="0">
                <a:solidFill>
                  <a:srgbClr val="003087"/>
                </a:solidFill>
                <a:latin typeface="Arial" panose="020B0604020202020204" pitchFamily="34" charset="0"/>
                <a:cs typeface="Arial" panose="020B0604020202020204" pitchFamily="34" charset="0"/>
              </a:rPr>
              <a:t>Your health</a:t>
            </a:r>
          </a:p>
        </p:txBody>
      </p:sp>
      <p:pic>
        <p:nvPicPr>
          <p:cNvPr id="9" name="Picture 8" descr="GP patient survey results 2021"/>
          <p:cNvPicPr/>
          <p:nvPr/>
        </p:nvPicPr>
        <p:blipFill rotWithShape="1">
          <a:blip r:embed="rId3"/>
          <a:srcRect l="12463" t="29455" r="62525" b="23249"/>
          <a:stretch/>
        </p:blipFill>
        <p:spPr bwMode="auto">
          <a:xfrm>
            <a:off x="94892" y="1485900"/>
            <a:ext cx="9811108" cy="5159449"/>
          </a:xfrm>
          <a:prstGeom prst="rect">
            <a:avLst/>
          </a:prstGeom>
          <a:ln>
            <a:noFill/>
          </a:ln>
          <a:extLst>
            <a:ext uri="{53640926-AAD7-44D8-BBD7-CCE9431645EC}">
              <a14:shadowObscured xmlns:a14="http://schemas.microsoft.com/office/drawing/2010/main"/>
            </a:ext>
          </a:extLst>
        </p:spPr>
      </p:pic>
      <p:sp>
        <p:nvSpPr>
          <p:cNvPr id="10" name="Rectangle 9">
            <a:extLst>
              <a:ext uri="{C183D7F6-B498-43B3-948B-1728B52AA6E4}">
                <adec:decorative xmlns:adec="http://schemas.microsoft.com/office/drawing/2017/decorative" val="1"/>
              </a:ext>
            </a:extLst>
          </p:cNvPr>
          <p:cNvSpPr/>
          <p:nvPr/>
        </p:nvSpPr>
        <p:spPr>
          <a:xfrm>
            <a:off x="2544792" y="1682152"/>
            <a:ext cx="2393829" cy="4442604"/>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358D94AC-A093-44DA-9B97-6D9713539F73}"/>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26</a:t>
            </a:r>
            <a:endParaRPr lang="en-GB" dirty="0"/>
          </a:p>
        </p:txBody>
      </p:sp>
    </p:spTree>
    <p:extLst>
      <p:ext uri="{BB962C8B-B14F-4D97-AF65-F5344CB8AC3E}">
        <p14:creationId xmlns:p14="http://schemas.microsoft.com/office/powerpoint/2010/main" val="2255785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21317" y="282502"/>
            <a:ext cx="7234609" cy="523220"/>
          </a:xfrm>
          <a:prstGeom prst="rect">
            <a:avLst/>
          </a:prstGeom>
        </p:spPr>
        <p:txBody>
          <a:bodyPr wrap="none">
            <a:spAutoFit/>
          </a:bodyPr>
          <a:lstStyle/>
          <a:p>
            <a:pPr algn="ctr"/>
            <a:r>
              <a:rPr lang="en-GB" sz="2800" dirty="0">
                <a:solidFill>
                  <a:srgbClr val="003087"/>
                </a:solidFill>
                <a:latin typeface="Arial" panose="020B0604020202020204" pitchFamily="34" charset="0"/>
                <a:ea typeface="Arial" panose="020B0604020202020204" pitchFamily="34" charset="0"/>
              </a:rPr>
              <a:t>GP patient survey results 2021 – Continued </a:t>
            </a:r>
            <a:endParaRPr lang="en-GB" sz="2800" dirty="0">
              <a:solidFill>
                <a:srgbClr val="003087"/>
              </a:solidFill>
            </a:endParaRPr>
          </a:p>
        </p:txBody>
      </p:sp>
      <p:sp>
        <p:nvSpPr>
          <p:cNvPr id="2" name="TextBox 1"/>
          <p:cNvSpPr txBox="1"/>
          <p:nvPr/>
        </p:nvSpPr>
        <p:spPr>
          <a:xfrm>
            <a:off x="1475" y="747070"/>
            <a:ext cx="9906001" cy="369332"/>
          </a:xfrm>
          <a:prstGeom prst="rect">
            <a:avLst/>
          </a:prstGeom>
          <a:noFill/>
        </p:spPr>
        <p:txBody>
          <a:bodyPr wrap="square" rtlCol="0">
            <a:spAutoFit/>
          </a:bodyPr>
          <a:lstStyle/>
          <a:p>
            <a:r>
              <a:rPr lang="en-GB" dirty="0">
                <a:solidFill>
                  <a:srgbClr val="003087"/>
                </a:solidFill>
                <a:latin typeface="Arial" panose="020B0604020202020204" pitchFamily="34" charset="0"/>
                <a:cs typeface="Arial" panose="020B0604020202020204" pitchFamily="34" charset="0"/>
              </a:rPr>
              <a:t>Overall experience</a:t>
            </a:r>
          </a:p>
        </p:txBody>
      </p:sp>
      <p:pic>
        <p:nvPicPr>
          <p:cNvPr id="6" name="Picture 5" descr="GP patient survey results 2021"/>
          <p:cNvPicPr/>
          <p:nvPr/>
        </p:nvPicPr>
        <p:blipFill rotWithShape="1">
          <a:blip r:embed="rId3"/>
          <a:srcRect l="11633" t="42676" r="61943" b="10791"/>
          <a:stretch/>
        </p:blipFill>
        <p:spPr bwMode="auto">
          <a:xfrm>
            <a:off x="0" y="1488557"/>
            <a:ext cx="9906000" cy="5199322"/>
          </a:xfrm>
          <a:prstGeom prst="rect">
            <a:avLst/>
          </a:prstGeom>
          <a:ln>
            <a:noFill/>
          </a:ln>
          <a:extLst>
            <a:ext uri="{53640926-AAD7-44D8-BBD7-CCE9431645EC}">
              <a14:shadowObscured xmlns:a14="http://schemas.microsoft.com/office/drawing/2010/main"/>
            </a:ext>
          </a:extLst>
        </p:spPr>
      </p:pic>
      <p:sp>
        <p:nvSpPr>
          <p:cNvPr id="7" name="Rectangle 6">
            <a:extLst>
              <a:ext uri="{C183D7F6-B498-43B3-948B-1728B52AA6E4}">
                <adec:decorative xmlns:adec="http://schemas.microsoft.com/office/drawing/2017/decorative" val="1"/>
              </a:ext>
            </a:extLst>
          </p:cNvPr>
          <p:cNvSpPr/>
          <p:nvPr/>
        </p:nvSpPr>
        <p:spPr>
          <a:xfrm>
            <a:off x="2619556" y="1656272"/>
            <a:ext cx="2333444" cy="450527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D6191082-F231-4F86-9F5B-14E609E52E6A}"/>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27</a:t>
            </a:r>
            <a:endParaRPr lang="en-GB" dirty="0"/>
          </a:p>
        </p:txBody>
      </p:sp>
    </p:spTree>
    <p:extLst>
      <p:ext uri="{BB962C8B-B14F-4D97-AF65-F5344CB8AC3E}">
        <p14:creationId xmlns:p14="http://schemas.microsoft.com/office/powerpoint/2010/main" val="3055553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112144" y="216462"/>
            <a:ext cx="9906000" cy="1938992"/>
          </a:xfrm>
          <a:prstGeom prst="rect">
            <a:avLst/>
          </a:prstGeom>
        </p:spPr>
        <p:txBody>
          <a:bodyPr wrap="square">
            <a:spAutoFit/>
          </a:bodyPr>
          <a:lstStyle/>
          <a:p>
            <a:pPr algn="ctr"/>
            <a:endParaRPr lang="en-GB" sz="2000" dirty="0">
              <a:solidFill>
                <a:srgbClr val="003087"/>
              </a:solidFill>
              <a:latin typeface="Arial" panose="020B0604020202020204" pitchFamily="34" charset="0"/>
              <a:ea typeface="Arial" panose="020B0604020202020204" pitchFamily="34" charset="0"/>
            </a:endParaRPr>
          </a:p>
          <a:p>
            <a:pPr marL="342900" indent="-342900" algn="ctr">
              <a:buFont typeface="Arial" panose="020B0604020202020204" pitchFamily="34" charset="0"/>
              <a:buChar char="•"/>
            </a:pPr>
            <a:endParaRPr lang="en-GB" sz="2000" dirty="0">
              <a:solidFill>
                <a:srgbClr val="003087"/>
              </a:solidFill>
              <a:latin typeface="Arial" panose="020B0604020202020204" pitchFamily="34" charset="0"/>
              <a:ea typeface="Arial" panose="020B0604020202020204" pitchFamily="34" charset="0"/>
            </a:endParaRPr>
          </a:p>
          <a:p>
            <a:pPr marL="342900" indent="-342900" algn="ctr">
              <a:buFont typeface="Arial" panose="020B0604020202020204" pitchFamily="34" charset="0"/>
              <a:buChar char="•"/>
            </a:pPr>
            <a:endParaRPr lang="en-GB" sz="2000" dirty="0">
              <a:solidFill>
                <a:srgbClr val="003087"/>
              </a:solidFill>
              <a:latin typeface="Arial" panose="020B0604020202020204" pitchFamily="34" charset="0"/>
            </a:endParaRPr>
          </a:p>
          <a:p>
            <a:pPr algn="ctr"/>
            <a:endParaRPr lang="en-GB" sz="2000" dirty="0">
              <a:solidFill>
                <a:srgbClr val="003087"/>
              </a:solidFill>
              <a:latin typeface="Arial" panose="020B0604020202020204" pitchFamily="34" charset="0"/>
            </a:endParaRPr>
          </a:p>
          <a:p>
            <a:pPr algn="ctr"/>
            <a:endParaRPr lang="en-GB" sz="2000" dirty="0">
              <a:solidFill>
                <a:srgbClr val="003087"/>
              </a:solidFill>
              <a:latin typeface="Arial" panose="020B0604020202020204" pitchFamily="34" charset="0"/>
            </a:endParaRPr>
          </a:p>
          <a:p>
            <a:pPr algn="ctr"/>
            <a:endParaRPr lang="en-GB" sz="2000" dirty="0">
              <a:solidFill>
                <a:srgbClr val="003087"/>
              </a:solidFill>
            </a:endParaRPr>
          </a:p>
        </p:txBody>
      </p:sp>
      <p:pic>
        <p:nvPicPr>
          <p:cNvPr id="5" name="Picture 5" descr="Have your say. Patient Participation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521" y="5472023"/>
            <a:ext cx="3991606" cy="12738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75591"/>
            <a:ext cx="9772516" cy="830997"/>
          </a:xfrm>
          <a:prstGeom prst="rect">
            <a:avLst/>
          </a:prstGeom>
        </p:spPr>
        <p:txBody>
          <a:bodyPr wrap="square">
            <a:spAutoFit/>
          </a:bodyPr>
          <a:lstStyle/>
          <a:p>
            <a:pPr lvl="0" algn="ctr"/>
            <a:r>
              <a:rPr lang="en-GB" sz="2400" b="1" dirty="0">
                <a:solidFill>
                  <a:srgbClr val="003087"/>
                </a:solidFill>
                <a:latin typeface="Arial" panose="020B0604020202020204" pitchFamily="34" charset="0"/>
                <a:cs typeface="Arial" panose="020B0604020202020204" pitchFamily="34" charset="0"/>
              </a:rPr>
              <a:t>5.45 pm</a:t>
            </a:r>
          </a:p>
          <a:p>
            <a:pPr lvl="0" algn="ctr"/>
            <a:r>
              <a:rPr lang="en-GB" sz="2400" b="1" dirty="0">
                <a:solidFill>
                  <a:srgbClr val="003087"/>
                </a:solidFill>
                <a:latin typeface="Arial" panose="020B0604020202020204" pitchFamily="34" charset="0"/>
                <a:cs typeface="Arial" panose="020B0604020202020204" pitchFamily="34" charset="0"/>
              </a:rPr>
              <a:t>(10 </a:t>
            </a:r>
            <a:r>
              <a:rPr lang="en-GB" sz="2400" b="1" dirty="0" err="1">
                <a:solidFill>
                  <a:srgbClr val="003087"/>
                </a:solidFill>
                <a:latin typeface="Arial" panose="020B0604020202020204" pitchFamily="34" charset="0"/>
                <a:cs typeface="Arial" panose="020B0604020202020204" pitchFamily="34" charset="0"/>
              </a:rPr>
              <a:t>mins</a:t>
            </a:r>
            <a:r>
              <a:rPr lang="en-GB" sz="2400" b="1" dirty="0">
                <a:solidFill>
                  <a:srgbClr val="003087"/>
                </a:solidFill>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sp>
        <p:nvSpPr>
          <p:cNvPr id="8" name="Rectangle 7"/>
          <p:cNvSpPr/>
          <p:nvPr/>
        </p:nvSpPr>
        <p:spPr>
          <a:xfrm>
            <a:off x="381000" y="963751"/>
            <a:ext cx="9144000" cy="4832092"/>
          </a:xfrm>
          <a:prstGeom prst="rect">
            <a:avLst/>
          </a:prstGeom>
        </p:spPr>
        <p:txBody>
          <a:bodyPr wrap="square">
            <a:spAutoFit/>
          </a:bodyPr>
          <a:lstStyle/>
          <a:p>
            <a:pPr algn="ctr"/>
            <a:r>
              <a:rPr lang="en-GB" sz="2400" b="1" dirty="0">
                <a:solidFill>
                  <a:srgbClr val="003087"/>
                </a:solidFill>
                <a:latin typeface="Arial" panose="020B0604020202020204" pitchFamily="34" charset="0"/>
              </a:rPr>
              <a:t>Survey Questions – Group discussion</a:t>
            </a:r>
          </a:p>
          <a:p>
            <a:pPr algn="ctr"/>
            <a:endParaRPr lang="en-GB" sz="700" b="1" dirty="0">
              <a:solidFill>
                <a:srgbClr val="003087"/>
              </a:solidFill>
              <a:latin typeface="Arial" panose="020B0604020202020204" pitchFamily="34" charset="0"/>
            </a:endParaRPr>
          </a:p>
          <a:p>
            <a:pPr algn="ctr"/>
            <a:r>
              <a:rPr lang="en-GB" sz="2400" dirty="0">
                <a:solidFill>
                  <a:srgbClr val="003087"/>
                </a:solidFill>
                <a:latin typeface="Arial" panose="020B0604020202020204" pitchFamily="34" charset="0"/>
              </a:rPr>
              <a:t>Length of survey? –  8 Weeks? </a:t>
            </a:r>
          </a:p>
          <a:p>
            <a:pPr algn="ctr"/>
            <a:endParaRPr lang="en-GB" sz="1000" dirty="0">
              <a:solidFill>
                <a:srgbClr val="003087"/>
              </a:solidFill>
              <a:latin typeface="Arial" panose="020B0604020202020204" pitchFamily="34" charset="0"/>
            </a:endParaRPr>
          </a:p>
          <a:p>
            <a:pPr algn="ctr"/>
            <a:r>
              <a:rPr lang="en-GB" sz="2400" dirty="0">
                <a:solidFill>
                  <a:srgbClr val="003087"/>
                </a:solidFill>
                <a:latin typeface="Arial" panose="020B0604020202020204" pitchFamily="34" charset="0"/>
              </a:rPr>
              <a:t>A PPG member(s) will take the lead with the survey, i.e. developing the questionnaire, spending time in practice promoting the survey and then collecting and presenting the results to the group at the next meeting. </a:t>
            </a:r>
          </a:p>
          <a:p>
            <a:pPr algn="ctr"/>
            <a:endParaRPr lang="en-GB" sz="1100" dirty="0">
              <a:solidFill>
                <a:srgbClr val="003087"/>
              </a:solidFill>
              <a:latin typeface="Arial" panose="020B0604020202020204" pitchFamily="34" charset="0"/>
            </a:endParaRPr>
          </a:p>
          <a:p>
            <a:pPr algn="ctr"/>
            <a:r>
              <a:rPr lang="en-GB" sz="2400" dirty="0">
                <a:solidFill>
                  <a:srgbClr val="003087"/>
                </a:solidFill>
                <a:latin typeface="Arial" panose="020B0604020202020204" pitchFamily="34" charset="0"/>
              </a:rPr>
              <a:t>The practice can advertise the survey and Adam can design the survey questions and put the data together in a presentation once the data has been collected and recorded</a:t>
            </a:r>
            <a:r>
              <a:rPr lang="en-GB" sz="2400" b="1" dirty="0">
                <a:solidFill>
                  <a:srgbClr val="003087"/>
                </a:solidFill>
                <a:latin typeface="Arial" panose="020B0604020202020204" pitchFamily="34" charset="0"/>
              </a:rPr>
              <a:t> </a:t>
            </a:r>
            <a:r>
              <a:rPr lang="en-GB" sz="2400" dirty="0">
                <a:solidFill>
                  <a:srgbClr val="003087"/>
                </a:solidFill>
                <a:latin typeface="Arial" panose="020B0604020202020204" pitchFamily="34" charset="0"/>
              </a:rPr>
              <a:t>by the PPG – Volunteers please</a:t>
            </a:r>
          </a:p>
          <a:p>
            <a:pPr algn="ctr"/>
            <a:endParaRPr lang="en-GB" sz="1600" b="1" dirty="0">
              <a:solidFill>
                <a:srgbClr val="003087"/>
              </a:solidFill>
              <a:latin typeface="Arial" panose="020B0604020202020204" pitchFamily="34" charset="0"/>
            </a:endParaRPr>
          </a:p>
          <a:p>
            <a:endParaRPr lang="en-GB" sz="2400" b="1" dirty="0">
              <a:solidFill>
                <a:srgbClr val="003087"/>
              </a:solidFill>
              <a:latin typeface="Arial" panose="020B0604020202020204" pitchFamily="34" charset="0"/>
            </a:endParaRPr>
          </a:p>
        </p:txBody>
      </p:sp>
      <p:sp>
        <p:nvSpPr>
          <p:cNvPr id="6" name="Rectangle 5"/>
          <p:cNvSpPr/>
          <p:nvPr/>
        </p:nvSpPr>
        <p:spPr>
          <a:xfrm>
            <a:off x="-133484" y="5134251"/>
            <a:ext cx="9906000" cy="461665"/>
          </a:xfrm>
          <a:prstGeom prst="rect">
            <a:avLst/>
          </a:prstGeom>
        </p:spPr>
        <p:txBody>
          <a:bodyPr wrap="square">
            <a:spAutoFit/>
          </a:bodyPr>
          <a:lstStyle/>
          <a:p>
            <a:pPr algn="ctr"/>
            <a:r>
              <a:rPr lang="en-GB" sz="2400" b="1" dirty="0">
                <a:solidFill>
                  <a:srgbClr val="003087"/>
                </a:solidFill>
                <a:latin typeface="Arial" panose="020B0604020202020204" pitchFamily="34" charset="0"/>
              </a:rPr>
              <a:t> Example of Survey Questions from the Express &amp; Star newspaper </a:t>
            </a:r>
          </a:p>
        </p:txBody>
      </p:sp>
      <p:sp>
        <p:nvSpPr>
          <p:cNvPr id="2" name="Title 1">
            <a:extLst>
              <a:ext uri="{FF2B5EF4-FFF2-40B4-BE49-F238E27FC236}">
                <a16:creationId xmlns:a16="http://schemas.microsoft.com/office/drawing/2014/main" id="{3862446A-5E20-483B-98ED-8F9150FE6380}"/>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28</a:t>
            </a:r>
            <a:endParaRPr lang="en-GB" dirty="0"/>
          </a:p>
        </p:txBody>
      </p:sp>
    </p:spTree>
    <p:extLst>
      <p:ext uri="{BB962C8B-B14F-4D97-AF65-F5344CB8AC3E}">
        <p14:creationId xmlns:p14="http://schemas.microsoft.com/office/powerpoint/2010/main" val="801166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225088"/>
            <a:ext cx="9906000" cy="1938992"/>
          </a:xfrm>
          <a:prstGeom prst="rect">
            <a:avLst/>
          </a:prstGeom>
        </p:spPr>
        <p:txBody>
          <a:bodyPr wrap="square">
            <a:spAutoFit/>
          </a:bodyPr>
          <a:lstStyle/>
          <a:p>
            <a:pPr algn="ctr"/>
            <a:endParaRPr lang="en-GB" sz="2000" dirty="0">
              <a:solidFill>
                <a:srgbClr val="003087"/>
              </a:solidFill>
              <a:latin typeface="Arial" panose="020B0604020202020204" pitchFamily="34" charset="0"/>
              <a:ea typeface="Arial" panose="020B0604020202020204" pitchFamily="34" charset="0"/>
            </a:endParaRPr>
          </a:p>
          <a:p>
            <a:pPr marL="342900" indent="-342900" algn="ctr">
              <a:buFont typeface="Arial" panose="020B0604020202020204" pitchFamily="34" charset="0"/>
              <a:buChar char="•"/>
            </a:pPr>
            <a:endParaRPr lang="en-GB" sz="2000" dirty="0">
              <a:solidFill>
                <a:srgbClr val="003087"/>
              </a:solidFill>
              <a:latin typeface="Arial" panose="020B0604020202020204" pitchFamily="34" charset="0"/>
              <a:ea typeface="Arial" panose="020B0604020202020204" pitchFamily="34" charset="0"/>
            </a:endParaRPr>
          </a:p>
          <a:p>
            <a:pPr marL="342900" indent="-342900" algn="ctr">
              <a:buFont typeface="Arial" panose="020B0604020202020204" pitchFamily="34" charset="0"/>
              <a:buChar char="•"/>
            </a:pPr>
            <a:endParaRPr lang="en-GB" sz="2000" dirty="0">
              <a:solidFill>
                <a:srgbClr val="003087"/>
              </a:solidFill>
              <a:latin typeface="Arial" panose="020B0604020202020204" pitchFamily="34" charset="0"/>
            </a:endParaRPr>
          </a:p>
          <a:p>
            <a:pPr algn="ctr"/>
            <a:endParaRPr lang="en-GB" sz="2000" dirty="0">
              <a:solidFill>
                <a:srgbClr val="003087"/>
              </a:solidFill>
              <a:latin typeface="Arial" panose="020B0604020202020204" pitchFamily="34" charset="0"/>
            </a:endParaRPr>
          </a:p>
          <a:p>
            <a:pPr algn="ctr"/>
            <a:endParaRPr lang="en-GB" sz="2000" dirty="0">
              <a:solidFill>
                <a:srgbClr val="003087"/>
              </a:solidFill>
              <a:latin typeface="Arial" panose="020B0604020202020204" pitchFamily="34" charset="0"/>
            </a:endParaRPr>
          </a:p>
          <a:p>
            <a:pPr algn="ctr"/>
            <a:endParaRPr lang="en-GB" sz="2000" dirty="0">
              <a:solidFill>
                <a:srgbClr val="003087"/>
              </a:solidFill>
            </a:endParaRPr>
          </a:p>
        </p:txBody>
      </p:sp>
      <p:pic>
        <p:nvPicPr>
          <p:cNvPr id="5" name="Picture 5" descr="Have your say. Patient Participation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521" y="5472023"/>
            <a:ext cx="3991606" cy="12738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75591"/>
            <a:ext cx="9772516" cy="830997"/>
          </a:xfrm>
          <a:prstGeom prst="rect">
            <a:avLst/>
          </a:prstGeom>
        </p:spPr>
        <p:txBody>
          <a:bodyPr wrap="square">
            <a:spAutoFit/>
          </a:bodyPr>
          <a:lstStyle/>
          <a:p>
            <a:pPr lvl="0" algn="ctr"/>
            <a:r>
              <a:rPr lang="en-GB" sz="2400" b="1" dirty="0">
                <a:solidFill>
                  <a:srgbClr val="003087"/>
                </a:solidFill>
                <a:latin typeface="Arial" panose="020B0604020202020204" pitchFamily="34" charset="0"/>
                <a:cs typeface="Arial" panose="020B0604020202020204" pitchFamily="34" charset="0"/>
              </a:rPr>
              <a:t>5.45 pm</a:t>
            </a:r>
          </a:p>
          <a:p>
            <a:pPr lvl="0" algn="ctr"/>
            <a:r>
              <a:rPr lang="en-GB" sz="2400" b="1" dirty="0">
                <a:solidFill>
                  <a:srgbClr val="003087"/>
                </a:solidFill>
                <a:latin typeface="Arial" panose="020B0604020202020204" pitchFamily="34" charset="0"/>
                <a:cs typeface="Arial" panose="020B0604020202020204" pitchFamily="34" charset="0"/>
              </a:rPr>
              <a:t>(10 </a:t>
            </a:r>
            <a:r>
              <a:rPr lang="en-GB" sz="2400" b="1" dirty="0" err="1">
                <a:solidFill>
                  <a:srgbClr val="003087"/>
                </a:solidFill>
                <a:latin typeface="Arial" panose="020B0604020202020204" pitchFamily="34" charset="0"/>
                <a:cs typeface="Arial" panose="020B0604020202020204" pitchFamily="34" charset="0"/>
              </a:rPr>
              <a:t>mins</a:t>
            </a:r>
            <a:r>
              <a:rPr lang="en-GB" sz="2400" b="1" dirty="0">
                <a:solidFill>
                  <a:srgbClr val="003087"/>
                </a:solidFill>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sp>
        <p:nvSpPr>
          <p:cNvPr id="8" name="Rectangle 7"/>
          <p:cNvSpPr/>
          <p:nvPr/>
        </p:nvSpPr>
        <p:spPr>
          <a:xfrm>
            <a:off x="0" y="872897"/>
            <a:ext cx="9906000" cy="461665"/>
          </a:xfrm>
          <a:prstGeom prst="rect">
            <a:avLst/>
          </a:prstGeom>
        </p:spPr>
        <p:txBody>
          <a:bodyPr wrap="square">
            <a:spAutoFit/>
          </a:bodyPr>
          <a:lstStyle/>
          <a:p>
            <a:pPr algn="ctr"/>
            <a:r>
              <a:rPr lang="en-GB" sz="2400" b="1" dirty="0">
                <a:solidFill>
                  <a:srgbClr val="003087"/>
                </a:solidFill>
                <a:latin typeface="Arial" panose="020B0604020202020204" pitchFamily="34" charset="0"/>
              </a:rPr>
              <a:t> Example of Survey Questions from the Express &amp; Star newspaper </a:t>
            </a:r>
          </a:p>
        </p:txBody>
      </p:sp>
      <p:pic>
        <p:nvPicPr>
          <p:cNvPr id="6" name="Picture 5" descr="GP patient survey results 2021"/>
          <p:cNvPicPr/>
          <p:nvPr/>
        </p:nvPicPr>
        <p:blipFill rotWithShape="1">
          <a:blip r:embed="rId4"/>
          <a:srcRect l="13266" t="33497" r="71688" b="29890"/>
          <a:stretch/>
        </p:blipFill>
        <p:spPr bwMode="auto">
          <a:xfrm>
            <a:off x="241541" y="1703894"/>
            <a:ext cx="4589251" cy="3653110"/>
          </a:xfrm>
          <a:prstGeom prst="rect">
            <a:avLst/>
          </a:prstGeom>
          <a:ln>
            <a:noFill/>
          </a:ln>
          <a:extLst>
            <a:ext uri="{53640926-AAD7-44D8-BBD7-CCE9431645EC}">
              <a14:shadowObscured xmlns:a14="http://schemas.microsoft.com/office/drawing/2010/main"/>
            </a:ext>
          </a:extLst>
        </p:spPr>
      </p:pic>
      <p:pic>
        <p:nvPicPr>
          <p:cNvPr id="9" name="Picture 8" descr="GP patient survey results 2021"/>
          <p:cNvPicPr/>
          <p:nvPr/>
        </p:nvPicPr>
        <p:blipFill rotWithShape="1">
          <a:blip r:embed="rId5"/>
          <a:srcRect l="13052" t="32844" r="71278" b="28552"/>
          <a:stretch/>
        </p:blipFill>
        <p:spPr bwMode="auto">
          <a:xfrm>
            <a:off x="5055080" y="1703894"/>
            <a:ext cx="4717436" cy="3653110"/>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75EFECD3-900B-4DC8-8FD7-8B7F949BEDEA}"/>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29</a:t>
            </a:r>
            <a:endParaRPr lang="en-GB" dirty="0"/>
          </a:p>
        </p:txBody>
      </p:sp>
    </p:spTree>
    <p:extLst>
      <p:ext uri="{BB962C8B-B14F-4D97-AF65-F5344CB8AC3E}">
        <p14:creationId xmlns:p14="http://schemas.microsoft.com/office/powerpoint/2010/main" val="4084486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8132" y="2363487"/>
            <a:ext cx="9204384" cy="1938992"/>
          </a:xfrm>
          <a:prstGeom prst="rect">
            <a:avLst/>
          </a:prstGeom>
        </p:spPr>
        <p:txBody>
          <a:bodyPr wrap="square">
            <a:spAutoFit/>
          </a:bodyPr>
          <a:lstStyle/>
          <a:p>
            <a:pPr lvl="0" algn="ctr"/>
            <a:r>
              <a:rPr lang="en-GB" sz="2400" b="1" dirty="0">
                <a:solidFill>
                  <a:srgbClr val="003087"/>
                </a:solidFill>
                <a:latin typeface="Arial" panose="020B0604020202020204" pitchFamily="34" charset="0"/>
                <a:cs typeface="Arial" panose="020B0604020202020204" pitchFamily="34" charset="0"/>
              </a:rPr>
              <a:t>Acceptance of Notes/Minutes of last virtual meeting 6</a:t>
            </a:r>
            <a:r>
              <a:rPr lang="en-GB" sz="2400" b="1" baseline="30000" dirty="0">
                <a:solidFill>
                  <a:srgbClr val="003087"/>
                </a:solidFill>
                <a:latin typeface="Arial" panose="020B0604020202020204" pitchFamily="34" charset="0"/>
                <a:cs typeface="Arial" panose="020B0604020202020204" pitchFamily="34" charset="0"/>
              </a:rPr>
              <a:t>th</a:t>
            </a:r>
            <a:r>
              <a:rPr lang="en-GB" sz="2400" b="1" dirty="0">
                <a:solidFill>
                  <a:srgbClr val="003087"/>
                </a:solidFill>
                <a:latin typeface="Arial" panose="020B0604020202020204" pitchFamily="34" charset="0"/>
                <a:cs typeface="Arial" panose="020B0604020202020204" pitchFamily="34" charset="0"/>
              </a:rPr>
              <a:t> September 2021</a:t>
            </a:r>
            <a:r>
              <a:rPr lang="en-GB" sz="2400" dirty="0">
                <a:solidFill>
                  <a:srgbClr val="003087"/>
                </a:solidFill>
                <a:latin typeface="Arial" panose="020B0604020202020204" pitchFamily="34" charset="0"/>
                <a:ea typeface="Arial" panose="020B0604020202020204" pitchFamily="34" charset="0"/>
              </a:rPr>
              <a:t>(Please see your handout)</a:t>
            </a:r>
          </a:p>
          <a:p>
            <a:pPr algn="ctr"/>
            <a:endParaRPr lang="en-GB" sz="2400" dirty="0">
              <a:latin typeface="Arial" panose="020B0604020202020204" pitchFamily="34" charset="0"/>
              <a:cs typeface="Arial" panose="020B0604020202020204" pitchFamily="34" charset="0"/>
            </a:endParaRPr>
          </a:p>
          <a:p>
            <a:pPr algn="ctr"/>
            <a:endParaRPr lang="en-GB" sz="2400" dirty="0">
              <a:latin typeface="Arial" panose="020B0604020202020204" pitchFamily="34" charset="0"/>
              <a:cs typeface="Arial" panose="020B0604020202020204" pitchFamily="34" charset="0"/>
            </a:endParaRPr>
          </a:p>
          <a:p>
            <a:pPr algn="ctr"/>
            <a:endParaRPr lang="en-GB" sz="2400" dirty="0">
              <a:latin typeface="Arial" panose="020B0604020202020204" pitchFamily="34" charset="0"/>
              <a:cs typeface="Arial" panose="020B0604020202020204" pitchFamily="34" charset="0"/>
            </a:endParaRPr>
          </a:p>
        </p:txBody>
      </p:sp>
      <p:pic>
        <p:nvPicPr>
          <p:cNvPr id="7" name="Picture 5" descr="Have your say. Patient Participation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521" y="5472023"/>
            <a:ext cx="3991606" cy="12738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75591"/>
            <a:ext cx="9772516" cy="830997"/>
          </a:xfrm>
          <a:prstGeom prst="rect">
            <a:avLst/>
          </a:prstGeom>
        </p:spPr>
        <p:txBody>
          <a:bodyPr wrap="square">
            <a:spAutoFit/>
          </a:bodyPr>
          <a:lstStyle/>
          <a:p>
            <a:pPr lvl="0" algn="ctr"/>
            <a:r>
              <a:rPr lang="en-GB" sz="2400" b="1" dirty="0">
                <a:solidFill>
                  <a:srgbClr val="003087"/>
                </a:solidFill>
                <a:latin typeface="Arial" panose="020B0604020202020204" pitchFamily="34" charset="0"/>
                <a:cs typeface="Arial" panose="020B0604020202020204" pitchFamily="34" charset="0"/>
              </a:rPr>
              <a:t>5.05 pm</a:t>
            </a:r>
          </a:p>
          <a:p>
            <a:pPr lvl="0" algn="ctr"/>
            <a:r>
              <a:rPr lang="en-GB" sz="2400" b="1" dirty="0">
                <a:solidFill>
                  <a:srgbClr val="003087"/>
                </a:solidFill>
                <a:latin typeface="Arial" panose="020B0604020202020204" pitchFamily="34" charset="0"/>
                <a:cs typeface="Arial" panose="020B0604020202020204" pitchFamily="34" charset="0"/>
              </a:rPr>
              <a:t>(5 </a:t>
            </a:r>
            <a:r>
              <a:rPr lang="en-GB" sz="2400" b="1" dirty="0" err="1">
                <a:solidFill>
                  <a:srgbClr val="003087"/>
                </a:solidFill>
                <a:latin typeface="Arial" panose="020B0604020202020204" pitchFamily="34" charset="0"/>
                <a:cs typeface="Arial" panose="020B0604020202020204" pitchFamily="34" charset="0"/>
              </a:rPr>
              <a:t>mins</a:t>
            </a:r>
            <a:r>
              <a:rPr lang="en-GB" sz="2400" b="1" dirty="0">
                <a:solidFill>
                  <a:srgbClr val="003087"/>
                </a:solidFill>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3DDD603A-3EE5-4CE8-8F37-EBE5DAEA8119}"/>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3</a:t>
            </a:r>
            <a:endParaRPr lang="en-GB" dirty="0"/>
          </a:p>
        </p:txBody>
      </p:sp>
    </p:spTree>
    <p:extLst>
      <p:ext uri="{BB962C8B-B14F-4D97-AF65-F5344CB8AC3E}">
        <p14:creationId xmlns:p14="http://schemas.microsoft.com/office/powerpoint/2010/main" val="18520575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225088"/>
            <a:ext cx="9906000" cy="1938992"/>
          </a:xfrm>
          <a:prstGeom prst="rect">
            <a:avLst/>
          </a:prstGeom>
        </p:spPr>
        <p:txBody>
          <a:bodyPr wrap="square">
            <a:spAutoFit/>
          </a:bodyPr>
          <a:lstStyle/>
          <a:p>
            <a:pPr algn="ctr"/>
            <a:endParaRPr lang="en-GB" sz="2000" dirty="0">
              <a:solidFill>
                <a:srgbClr val="003087"/>
              </a:solidFill>
              <a:latin typeface="Arial" panose="020B0604020202020204" pitchFamily="34" charset="0"/>
              <a:ea typeface="Arial" panose="020B0604020202020204" pitchFamily="34" charset="0"/>
            </a:endParaRPr>
          </a:p>
          <a:p>
            <a:pPr marL="342900" indent="-342900" algn="ctr">
              <a:buFont typeface="Arial" panose="020B0604020202020204" pitchFamily="34" charset="0"/>
              <a:buChar char="•"/>
            </a:pPr>
            <a:endParaRPr lang="en-GB" sz="2000" dirty="0">
              <a:solidFill>
                <a:srgbClr val="003087"/>
              </a:solidFill>
              <a:latin typeface="Arial" panose="020B0604020202020204" pitchFamily="34" charset="0"/>
              <a:ea typeface="Arial" panose="020B0604020202020204" pitchFamily="34" charset="0"/>
            </a:endParaRPr>
          </a:p>
          <a:p>
            <a:pPr marL="342900" indent="-342900" algn="ctr">
              <a:buFont typeface="Arial" panose="020B0604020202020204" pitchFamily="34" charset="0"/>
              <a:buChar char="•"/>
            </a:pPr>
            <a:endParaRPr lang="en-GB" sz="2000" dirty="0">
              <a:solidFill>
                <a:srgbClr val="003087"/>
              </a:solidFill>
              <a:latin typeface="Arial" panose="020B0604020202020204" pitchFamily="34" charset="0"/>
            </a:endParaRPr>
          </a:p>
          <a:p>
            <a:pPr algn="ctr"/>
            <a:endParaRPr lang="en-GB" sz="2000" dirty="0">
              <a:solidFill>
                <a:srgbClr val="003087"/>
              </a:solidFill>
              <a:latin typeface="Arial" panose="020B0604020202020204" pitchFamily="34" charset="0"/>
            </a:endParaRPr>
          </a:p>
          <a:p>
            <a:pPr algn="ctr"/>
            <a:endParaRPr lang="en-GB" sz="2000" dirty="0">
              <a:solidFill>
                <a:srgbClr val="003087"/>
              </a:solidFill>
              <a:latin typeface="Arial" panose="020B0604020202020204" pitchFamily="34" charset="0"/>
            </a:endParaRPr>
          </a:p>
          <a:p>
            <a:pPr algn="ctr"/>
            <a:endParaRPr lang="en-GB" sz="2000" dirty="0">
              <a:solidFill>
                <a:srgbClr val="003087"/>
              </a:solidFill>
            </a:endParaRPr>
          </a:p>
        </p:txBody>
      </p:sp>
      <p:pic>
        <p:nvPicPr>
          <p:cNvPr id="5" name="Picture 5" descr="Have your say. Patient Participation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521" y="5472023"/>
            <a:ext cx="3991606" cy="12738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75591"/>
            <a:ext cx="9772516" cy="830997"/>
          </a:xfrm>
          <a:prstGeom prst="rect">
            <a:avLst/>
          </a:prstGeom>
        </p:spPr>
        <p:txBody>
          <a:bodyPr wrap="square">
            <a:spAutoFit/>
          </a:bodyPr>
          <a:lstStyle/>
          <a:p>
            <a:pPr lvl="0" algn="ctr"/>
            <a:r>
              <a:rPr lang="en-GB" sz="2400" b="1" dirty="0">
                <a:solidFill>
                  <a:srgbClr val="003087"/>
                </a:solidFill>
                <a:latin typeface="Arial" panose="020B0604020202020204" pitchFamily="34" charset="0"/>
                <a:cs typeface="Arial" panose="020B0604020202020204" pitchFamily="34" charset="0"/>
              </a:rPr>
              <a:t>5.45 pm</a:t>
            </a:r>
          </a:p>
          <a:p>
            <a:pPr lvl="0" algn="ctr"/>
            <a:r>
              <a:rPr lang="en-GB" sz="2400" b="1" dirty="0">
                <a:solidFill>
                  <a:srgbClr val="003087"/>
                </a:solidFill>
                <a:latin typeface="Arial" panose="020B0604020202020204" pitchFamily="34" charset="0"/>
                <a:cs typeface="Arial" panose="020B0604020202020204" pitchFamily="34" charset="0"/>
              </a:rPr>
              <a:t>(10 </a:t>
            </a:r>
            <a:r>
              <a:rPr lang="en-GB" sz="2400" b="1" dirty="0" err="1">
                <a:solidFill>
                  <a:srgbClr val="003087"/>
                </a:solidFill>
                <a:latin typeface="Arial" panose="020B0604020202020204" pitchFamily="34" charset="0"/>
                <a:cs typeface="Arial" panose="020B0604020202020204" pitchFamily="34" charset="0"/>
              </a:rPr>
              <a:t>mins</a:t>
            </a:r>
            <a:r>
              <a:rPr lang="en-GB" sz="2400" b="1" dirty="0">
                <a:solidFill>
                  <a:srgbClr val="003087"/>
                </a:solidFill>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sp>
        <p:nvSpPr>
          <p:cNvPr id="8" name="Rectangle 7" descr="Example of Survey Questions from the Express &amp; Star newspaper "/>
          <p:cNvSpPr/>
          <p:nvPr/>
        </p:nvSpPr>
        <p:spPr>
          <a:xfrm>
            <a:off x="0" y="872897"/>
            <a:ext cx="9906000" cy="461665"/>
          </a:xfrm>
          <a:prstGeom prst="rect">
            <a:avLst/>
          </a:prstGeom>
        </p:spPr>
        <p:txBody>
          <a:bodyPr wrap="square">
            <a:spAutoFit/>
          </a:bodyPr>
          <a:lstStyle/>
          <a:p>
            <a:pPr algn="ctr"/>
            <a:r>
              <a:rPr lang="en-GB" sz="2400" b="1" dirty="0">
                <a:solidFill>
                  <a:srgbClr val="003087"/>
                </a:solidFill>
                <a:latin typeface="Arial" panose="020B0604020202020204" pitchFamily="34" charset="0"/>
              </a:rPr>
              <a:t> Example of Survey Questions from the Express &amp; Star newspaper </a:t>
            </a:r>
          </a:p>
        </p:txBody>
      </p:sp>
      <p:pic>
        <p:nvPicPr>
          <p:cNvPr id="10" name="Picture 9" descr="Ex"/>
          <p:cNvPicPr/>
          <p:nvPr/>
        </p:nvPicPr>
        <p:blipFill rotWithShape="1">
          <a:blip r:embed="rId4"/>
          <a:srcRect l="13272" t="32734" r="71449" b="29787"/>
          <a:stretch/>
        </p:blipFill>
        <p:spPr bwMode="auto">
          <a:xfrm>
            <a:off x="208293" y="1649288"/>
            <a:ext cx="4838160" cy="3630078"/>
          </a:xfrm>
          <a:prstGeom prst="rect">
            <a:avLst/>
          </a:prstGeom>
          <a:ln>
            <a:noFill/>
          </a:ln>
          <a:extLst>
            <a:ext uri="{53640926-AAD7-44D8-BBD7-CCE9431645EC}">
              <a14:shadowObscured xmlns:a14="http://schemas.microsoft.com/office/drawing/2010/main"/>
            </a:ext>
          </a:extLst>
        </p:spPr>
      </p:pic>
      <p:pic>
        <p:nvPicPr>
          <p:cNvPr id="11" name="Picture 10" descr="Example of Survey Questions from the Express &amp; Star newspaper "/>
          <p:cNvPicPr/>
          <p:nvPr/>
        </p:nvPicPr>
        <p:blipFill rotWithShape="1">
          <a:blip r:embed="rId5"/>
          <a:srcRect l="13265" t="32877" r="71456" b="30289"/>
          <a:stretch/>
        </p:blipFill>
        <p:spPr bwMode="auto">
          <a:xfrm>
            <a:off x="5254746" y="1649288"/>
            <a:ext cx="4517770" cy="3630078"/>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3C7C6370-C3CC-46F6-9F09-1751AE1E9B11}"/>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30</a:t>
            </a:r>
            <a:endParaRPr lang="en-GB" dirty="0"/>
          </a:p>
        </p:txBody>
      </p:sp>
    </p:spTree>
    <p:extLst>
      <p:ext uri="{BB962C8B-B14F-4D97-AF65-F5344CB8AC3E}">
        <p14:creationId xmlns:p14="http://schemas.microsoft.com/office/powerpoint/2010/main" val="275748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225088"/>
            <a:ext cx="9906000" cy="1938992"/>
          </a:xfrm>
          <a:prstGeom prst="rect">
            <a:avLst/>
          </a:prstGeom>
        </p:spPr>
        <p:txBody>
          <a:bodyPr wrap="square">
            <a:spAutoFit/>
          </a:bodyPr>
          <a:lstStyle/>
          <a:p>
            <a:pPr algn="ctr"/>
            <a:endParaRPr lang="en-GB" sz="2000" dirty="0">
              <a:solidFill>
                <a:srgbClr val="003087"/>
              </a:solidFill>
              <a:latin typeface="Arial" panose="020B0604020202020204" pitchFamily="34" charset="0"/>
              <a:ea typeface="Arial" panose="020B0604020202020204" pitchFamily="34" charset="0"/>
            </a:endParaRPr>
          </a:p>
          <a:p>
            <a:pPr marL="342900" indent="-342900" algn="ctr">
              <a:buFont typeface="Arial" panose="020B0604020202020204" pitchFamily="34" charset="0"/>
              <a:buChar char="•"/>
            </a:pPr>
            <a:endParaRPr lang="en-GB" sz="2000" dirty="0">
              <a:solidFill>
                <a:srgbClr val="003087"/>
              </a:solidFill>
              <a:latin typeface="Arial" panose="020B0604020202020204" pitchFamily="34" charset="0"/>
              <a:ea typeface="Arial" panose="020B0604020202020204" pitchFamily="34" charset="0"/>
            </a:endParaRPr>
          </a:p>
          <a:p>
            <a:pPr marL="342900" indent="-342900" algn="ctr">
              <a:buFont typeface="Arial" panose="020B0604020202020204" pitchFamily="34" charset="0"/>
              <a:buChar char="•"/>
            </a:pPr>
            <a:endParaRPr lang="en-GB" sz="2000" dirty="0">
              <a:solidFill>
                <a:srgbClr val="003087"/>
              </a:solidFill>
              <a:latin typeface="Arial" panose="020B0604020202020204" pitchFamily="34" charset="0"/>
            </a:endParaRPr>
          </a:p>
          <a:p>
            <a:pPr algn="ctr"/>
            <a:endParaRPr lang="en-GB" sz="2000" dirty="0">
              <a:solidFill>
                <a:srgbClr val="003087"/>
              </a:solidFill>
              <a:latin typeface="Arial" panose="020B0604020202020204" pitchFamily="34" charset="0"/>
            </a:endParaRPr>
          </a:p>
          <a:p>
            <a:pPr algn="ctr"/>
            <a:endParaRPr lang="en-GB" sz="2000" dirty="0">
              <a:solidFill>
                <a:srgbClr val="003087"/>
              </a:solidFill>
              <a:latin typeface="Arial" panose="020B0604020202020204" pitchFamily="34" charset="0"/>
            </a:endParaRPr>
          </a:p>
          <a:p>
            <a:pPr algn="ctr"/>
            <a:endParaRPr lang="en-GB" sz="2000" dirty="0">
              <a:solidFill>
                <a:srgbClr val="003087"/>
              </a:solidFill>
            </a:endParaRPr>
          </a:p>
        </p:txBody>
      </p:sp>
      <p:pic>
        <p:nvPicPr>
          <p:cNvPr id="5" name="Picture 5" descr="Have your say. Patient Participation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521" y="5472023"/>
            <a:ext cx="3991606" cy="12738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75591"/>
            <a:ext cx="9772516" cy="830997"/>
          </a:xfrm>
          <a:prstGeom prst="rect">
            <a:avLst/>
          </a:prstGeom>
        </p:spPr>
        <p:txBody>
          <a:bodyPr wrap="square">
            <a:spAutoFit/>
          </a:bodyPr>
          <a:lstStyle/>
          <a:p>
            <a:pPr lvl="0" algn="ctr"/>
            <a:r>
              <a:rPr lang="en-GB" sz="2400" b="1" dirty="0">
                <a:solidFill>
                  <a:srgbClr val="003087"/>
                </a:solidFill>
                <a:latin typeface="Arial" panose="020B0604020202020204" pitchFamily="34" charset="0"/>
                <a:cs typeface="Arial" panose="020B0604020202020204" pitchFamily="34" charset="0"/>
              </a:rPr>
              <a:t>5.45 pm</a:t>
            </a:r>
          </a:p>
          <a:p>
            <a:pPr lvl="0" algn="ctr"/>
            <a:r>
              <a:rPr lang="en-GB" sz="2400" b="1" dirty="0">
                <a:solidFill>
                  <a:srgbClr val="003087"/>
                </a:solidFill>
                <a:latin typeface="Arial" panose="020B0604020202020204" pitchFamily="34" charset="0"/>
                <a:cs typeface="Arial" panose="020B0604020202020204" pitchFamily="34" charset="0"/>
              </a:rPr>
              <a:t>(10 </a:t>
            </a:r>
            <a:r>
              <a:rPr lang="en-GB" sz="2400" b="1" dirty="0" err="1">
                <a:solidFill>
                  <a:srgbClr val="003087"/>
                </a:solidFill>
                <a:latin typeface="Arial" panose="020B0604020202020204" pitchFamily="34" charset="0"/>
                <a:cs typeface="Arial" panose="020B0604020202020204" pitchFamily="34" charset="0"/>
              </a:rPr>
              <a:t>mins</a:t>
            </a:r>
            <a:r>
              <a:rPr lang="en-GB" sz="2400" b="1" dirty="0">
                <a:solidFill>
                  <a:srgbClr val="003087"/>
                </a:solidFill>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sp>
        <p:nvSpPr>
          <p:cNvPr id="8" name="Rectangle 7"/>
          <p:cNvSpPr/>
          <p:nvPr/>
        </p:nvSpPr>
        <p:spPr>
          <a:xfrm>
            <a:off x="0" y="872897"/>
            <a:ext cx="9906000" cy="461665"/>
          </a:xfrm>
          <a:prstGeom prst="rect">
            <a:avLst/>
          </a:prstGeom>
        </p:spPr>
        <p:txBody>
          <a:bodyPr wrap="square">
            <a:spAutoFit/>
          </a:bodyPr>
          <a:lstStyle/>
          <a:p>
            <a:pPr algn="ctr"/>
            <a:r>
              <a:rPr lang="en-GB" sz="2400" b="1" dirty="0">
                <a:solidFill>
                  <a:srgbClr val="003087"/>
                </a:solidFill>
                <a:latin typeface="Arial" panose="020B0604020202020204" pitchFamily="34" charset="0"/>
              </a:rPr>
              <a:t> Example of Survey Questions from the Express &amp; Star newspaper </a:t>
            </a:r>
          </a:p>
        </p:txBody>
      </p:sp>
      <p:pic>
        <p:nvPicPr>
          <p:cNvPr id="9" name="Picture 8" descr="Example of Survey Questions from the Express &amp; Star newspaper "/>
          <p:cNvPicPr/>
          <p:nvPr/>
        </p:nvPicPr>
        <p:blipFill rotWithShape="1">
          <a:blip r:embed="rId4"/>
          <a:srcRect l="13151" t="32847" r="71558" b="29620"/>
          <a:stretch/>
        </p:blipFill>
        <p:spPr bwMode="auto">
          <a:xfrm>
            <a:off x="235429" y="1554397"/>
            <a:ext cx="4897288" cy="3655958"/>
          </a:xfrm>
          <a:prstGeom prst="rect">
            <a:avLst/>
          </a:prstGeom>
          <a:ln>
            <a:noFill/>
          </a:ln>
          <a:extLst>
            <a:ext uri="{53640926-AAD7-44D8-BBD7-CCE9431645EC}">
              <a14:shadowObscured xmlns:a14="http://schemas.microsoft.com/office/drawing/2010/main"/>
            </a:ext>
          </a:extLst>
        </p:spPr>
      </p:pic>
      <p:pic>
        <p:nvPicPr>
          <p:cNvPr id="12" name="Picture 11" descr="Example of Survey Questions from the Express &amp; Star newspaper "/>
          <p:cNvPicPr/>
          <p:nvPr/>
        </p:nvPicPr>
        <p:blipFill rotWithShape="1">
          <a:blip r:embed="rId5"/>
          <a:srcRect l="13145" t="32417" r="71509" b="29935"/>
          <a:stretch/>
        </p:blipFill>
        <p:spPr bwMode="auto">
          <a:xfrm>
            <a:off x="5253217" y="1554397"/>
            <a:ext cx="4519299" cy="3655958"/>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A336A8B9-C6A3-409A-838C-2B051A88B1E8}"/>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31</a:t>
            </a:r>
            <a:endParaRPr lang="en-GB" dirty="0"/>
          </a:p>
        </p:txBody>
      </p:sp>
    </p:spTree>
    <p:extLst>
      <p:ext uri="{BB962C8B-B14F-4D97-AF65-F5344CB8AC3E}">
        <p14:creationId xmlns:p14="http://schemas.microsoft.com/office/powerpoint/2010/main" val="1413484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225088"/>
            <a:ext cx="9906000" cy="1938992"/>
          </a:xfrm>
          <a:prstGeom prst="rect">
            <a:avLst/>
          </a:prstGeom>
        </p:spPr>
        <p:txBody>
          <a:bodyPr wrap="square">
            <a:spAutoFit/>
          </a:bodyPr>
          <a:lstStyle/>
          <a:p>
            <a:pPr algn="ctr"/>
            <a:endParaRPr lang="en-GB" sz="2000" dirty="0">
              <a:solidFill>
                <a:srgbClr val="003087"/>
              </a:solidFill>
              <a:latin typeface="Arial" panose="020B0604020202020204" pitchFamily="34" charset="0"/>
              <a:ea typeface="Arial" panose="020B0604020202020204" pitchFamily="34" charset="0"/>
            </a:endParaRPr>
          </a:p>
          <a:p>
            <a:pPr marL="342900" indent="-342900" algn="ctr">
              <a:buFont typeface="Arial" panose="020B0604020202020204" pitchFamily="34" charset="0"/>
              <a:buChar char="•"/>
            </a:pPr>
            <a:endParaRPr lang="en-GB" sz="2000" dirty="0">
              <a:solidFill>
                <a:srgbClr val="003087"/>
              </a:solidFill>
              <a:latin typeface="Arial" panose="020B0604020202020204" pitchFamily="34" charset="0"/>
              <a:ea typeface="Arial" panose="020B0604020202020204" pitchFamily="34" charset="0"/>
            </a:endParaRPr>
          </a:p>
          <a:p>
            <a:pPr marL="342900" indent="-342900" algn="ctr">
              <a:buFont typeface="Arial" panose="020B0604020202020204" pitchFamily="34" charset="0"/>
              <a:buChar char="•"/>
            </a:pPr>
            <a:endParaRPr lang="en-GB" sz="2000" dirty="0">
              <a:solidFill>
                <a:srgbClr val="003087"/>
              </a:solidFill>
              <a:latin typeface="Arial" panose="020B0604020202020204" pitchFamily="34" charset="0"/>
            </a:endParaRPr>
          </a:p>
          <a:p>
            <a:pPr algn="ctr"/>
            <a:endParaRPr lang="en-GB" sz="2000" dirty="0">
              <a:solidFill>
                <a:srgbClr val="003087"/>
              </a:solidFill>
              <a:latin typeface="Arial" panose="020B0604020202020204" pitchFamily="34" charset="0"/>
            </a:endParaRPr>
          </a:p>
          <a:p>
            <a:pPr algn="ctr"/>
            <a:endParaRPr lang="en-GB" sz="2000" dirty="0">
              <a:solidFill>
                <a:srgbClr val="003087"/>
              </a:solidFill>
              <a:latin typeface="Arial" panose="020B0604020202020204" pitchFamily="34" charset="0"/>
            </a:endParaRPr>
          </a:p>
          <a:p>
            <a:pPr algn="ctr"/>
            <a:endParaRPr lang="en-GB" sz="2000" dirty="0">
              <a:solidFill>
                <a:srgbClr val="003087"/>
              </a:solidFill>
            </a:endParaRPr>
          </a:p>
        </p:txBody>
      </p:sp>
      <p:pic>
        <p:nvPicPr>
          <p:cNvPr id="5" name="Picture 5" descr="Have your say. Patient Participation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521" y="5472023"/>
            <a:ext cx="3991606" cy="12738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75591"/>
            <a:ext cx="9772516" cy="830997"/>
          </a:xfrm>
          <a:prstGeom prst="rect">
            <a:avLst/>
          </a:prstGeom>
        </p:spPr>
        <p:txBody>
          <a:bodyPr wrap="square">
            <a:spAutoFit/>
          </a:bodyPr>
          <a:lstStyle/>
          <a:p>
            <a:pPr lvl="0" algn="ctr"/>
            <a:r>
              <a:rPr lang="en-GB" sz="2400" b="1" dirty="0">
                <a:solidFill>
                  <a:srgbClr val="003087"/>
                </a:solidFill>
                <a:latin typeface="Arial" panose="020B0604020202020204" pitchFamily="34" charset="0"/>
                <a:cs typeface="Arial" panose="020B0604020202020204" pitchFamily="34" charset="0"/>
              </a:rPr>
              <a:t>5.45 pm</a:t>
            </a:r>
          </a:p>
          <a:p>
            <a:pPr lvl="0" algn="ctr"/>
            <a:r>
              <a:rPr lang="en-GB" sz="2400" b="1" dirty="0">
                <a:solidFill>
                  <a:srgbClr val="003087"/>
                </a:solidFill>
                <a:latin typeface="Arial" panose="020B0604020202020204" pitchFamily="34" charset="0"/>
                <a:cs typeface="Arial" panose="020B0604020202020204" pitchFamily="34" charset="0"/>
              </a:rPr>
              <a:t>(10 </a:t>
            </a:r>
            <a:r>
              <a:rPr lang="en-GB" sz="2400" b="1" dirty="0" err="1">
                <a:solidFill>
                  <a:srgbClr val="003087"/>
                </a:solidFill>
                <a:latin typeface="Arial" panose="020B0604020202020204" pitchFamily="34" charset="0"/>
                <a:cs typeface="Arial" panose="020B0604020202020204" pitchFamily="34" charset="0"/>
              </a:rPr>
              <a:t>mins</a:t>
            </a:r>
            <a:r>
              <a:rPr lang="en-GB" sz="2400" b="1" dirty="0">
                <a:solidFill>
                  <a:srgbClr val="003087"/>
                </a:solidFill>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sp>
        <p:nvSpPr>
          <p:cNvPr id="8" name="Rectangle 7"/>
          <p:cNvSpPr/>
          <p:nvPr/>
        </p:nvSpPr>
        <p:spPr>
          <a:xfrm>
            <a:off x="0" y="872897"/>
            <a:ext cx="9906000" cy="461665"/>
          </a:xfrm>
          <a:prstGeom prst="rect">
            <a:avLst/>
          </a:prstGeom>
        </p:spPr>
        <p:txBody>
          <a:bodyPr wrap="square">
            <a:spAutoFit/>
          </a:bodyPr>
          <a:lstStyle/>
          <a:p>
            <a:pPr algn="ctr"/>
            <a:r>
              <a:rPr lang="en-GB" sz="2400" b="1" dirty="0">
                <a:solidFill>
                  <a:srgbClr val="003087"/>
                </a:solidFill>
                <a:latin typeface="Arial" panose="020B0604020202020204" pitchFamily="34" charset="0"/>
              </a:rPr>
              <a:t> Example of Survey Questions from the Express &amp; Star newspaper </a:t>
            </a:r>
          </a:p>
        </p:txBody>
      </p:sp>
      <p:pic>
        <p:nvPicPr>
          <p:cNvPr id="10" name="Picture 9" descr="Example of Survey Questions from the Express &amp; Star newspaper "/>
          <p:cNvPicPr/>
          <p:nvPr/>
        </p:nvPicPr>
        <p:blipFill rotWithShape="1">
          <a:blip r:embed="rId4"/>
          <a:srcRect l="13328" t="32479" r="71471" b="29854"/>
          <a:stretch/>
        </p:blipFill>
        <p:spPr bwMode="auto">
          <a:xfrm>
            <a:off x="151681" y="1554397"/>
            <a:ext cx="4817134" cy="3750848"/>
          </a:xfrm>
          <a:prstGeom prst="rect">
            <a:avLst/>
          </a:prstGeom>
          <a:ln>
            <a:noFill/>
          </a:ln>
          <a:extLst>
            <a:ext uri="{53640926-AAD7-44D8-BBD7-CCE9431645EC}">
              <a14:shadowObscured xmlns:a14="http://schemas.microsoft.com/office/drawing/2010/main"/>
            </a:ext>
          </a:extLst>
        </p:spPr>
      </p:pic>
      <p:pic>
        <p:nvPicPr>
          <p:cNvPr id="11" name="Picture 10" descr="Example of Survey Questions from the Express &amp; Star newspaper "/>
          <p:cNvPicPr/>
          <p:nvPr/>
        </p:nvPicPr>
        <p:blipFill rotWithShape="1">
          <a:blip r:embed="rId5"/>
          <a:srcRect l="13226" t="32551" r="71575" b="30132"/>
          <a:stretch/>
        </p:blipFill>
        <p:spPr bwMode="auto">
          <a:xfrm>
            <a:off x="5170325" y="1554397"/>
            <a:ext cx="4534392" cy="3750848"/>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F810D12B-CCB1-480E-A143-AA3F693F9560}"/>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32</a:t>
            </a:r>
            <a:endParaRPr lang="en-GB" dirty="0"/>
          </a:p>
        </p:txBody>
      </p:sp>
    </p:spTree>
    <p:extLst>
      <p:ext uri="{BB962C8B-B14F-4D97-AF65-F5344CB8AC3E}">
        <p14:creationId xmlns:p14="http://schemas.microsoft.com/office/powerpoint/2010/main" val="3788748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225088"/>
            <a:ext cx="9906000" cy="1938992"/>
          </a:xfrm>
          <a:prstGeom prst="rect">
            <a:avLst/>
          </a:prstGeom>
        </p:spPr>
        <p:txBody>
          <a:bodyPr wrap="square">
            <a:spAutoFit/>
          </a:bodyPr>
          <a:lstStyle/>
          <a:p>
            <a:pPr algn="ctr"/>
            <a:endParaRPr lang="en-GB" sz="2000" dirty="0">
              <a:solidFill>
                <a:srgbClr val="003087"/>
              </a:solidFill>
              <a:latin typeface="Arial" panose="020B0604020202020204" pitchFamily="34" charset="0"/>
              <a:ea typeface="Arial" panose="020B0604020202020204" pitchFamily="34" charset="0"/>
            </a:endParaRPr>
          </a:p>
          <a:p>
            <a:pPr marL="342900" indent="-342900" algn="ctr">
              <a:buFont typeface="Arial" panose="020B0604020202020204" pitchFamily="34" charset="0"/>
              <a:buChar char="•"/>
            </a:pPr>
            <a:endParaRPr lang="en-GB" sz="2000" dirty="0">
              <a:solidFill>
                <a:srgbClr val="003087"/>
              </a:solidFill>
              <a:latin typeface="Arial" panose="020B0604020202020204" pitchFamily="34" charset="0"/>
              <a:ea typeface="Arial" panose="020B0604020202020204" pitchFamily="34" charset="0"/>
            </a:endParaRPr>
          </a:p>
          <a:p>
            <a:pPr marL="342900" indent="-342900" algn="ctr">
              <a:buFont typeface="Arial" panose="020B0604020202020204" pitchFamily="34" charset="0"/>
              <a:buChar char="•"/>
            </a:pPr>
            <a:endParaRPr lang="en-GB" sz="2000" dirty="0">
              <a:solidFill>
                <a:srgbClr val="003087"/>
              </a:solidFill>
              <a:latin typeface="Arial" panose="020B0604020202020204" pitchFamily="34" charset="0"/>
            </a:endParaRPr>
          </a:p>
          <a:p>
            <a:pPr algn="ctr"/>
            <a:endParaRPr lang="en-GB" sz="2000" dirty="0">
              <a:solidFill>
                <a:srgbClr val="003087"/>
              </a:solidFill>
              <a:latin typeface="Arial" panose="020B0604020202020204" pitchFamily="34" charset="0"/>
            </a:endParaRPr>
          </a:p>
          <a:p>
            <a:pPr algn="ctr"/>
            <a:endParaRPr lang="en-GB" sz="2000" dirty="0">
              <a:solidFill>
                <a:srgbClr val="003087"/>
              </a:solidFill>
              <a:latin typeface="Arial" panose="020B0604020202020204" pitchFamily="34" charset="0"/>
            </a:endParaRPr>
          </a:p>
          <a:p>
            <a:pPr algn="ctr"/>
            <a:endParaRPr lang="en-GB" sz="2000" dirty="0">
              <a:solidFill>
                <a:srgbClr val="003087"/>
              </a:solidFill>
            </a:endParaRPr>
          </a:p>
        </p:txBody>
      </p:sp>
      <p:pic>
        <p:nvPicPr>
          <p:cNvPr id="5" name="Picture 5" descr="Have your say. Patient Participation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521" y="5472023"/>
            <a:ext cx="3991606" cy="12738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75591"/>
            <a:ext cx="9772516" cy="830997"/>
          </a:xfrm>
          <a:prstGeom prst="rect">
            <a:avLst/>
          </a:prstGeom>
        </p:spPr>
        <p:txBody>
          <a:bodyPr wrap="square">
            <a:spAutoFit/>
          </a:bodyPr>
          <a:lstStyle/>
          <a:p>
            <a:pPr lvl="0" algn="ctr"/>
            <a:r>
              <a:rPr lang="en-GB" sz="2400" b="1" dirty="0">
                <a:solidFill>
                  <a:srgbClr val="003087"/>
                </a:solidFill>
                <a:latin typeface="Arial" panose="020B0604020202020204" pitchFamily="34" charset="0"/>
                <a:cs typeface="Arial" panose="020B0604020202020204" pitchFamily="34" charset="0"/>
              </a:rPr>
              <a:t>5.45 pm</a:t>
            </a:r>
          </a:p>
          <a:p>
            <a:pPr lvl="0" algn="ctr"/>
            <a:r>
              <a:rPr lang="en-GB" sz="2400" b="1" dirty="0">
                <a:solidFill>
                  <a:srgbClr val="003087"/>
                </a:solidFill>
                <a:latin typeface="Arial" panose="020B0604020202020204" pitchFamily="34" charset="0"/>
                <a:cs typeface="Arial" panose="020B0604020202020204" pitchFamily="34" charset="0"/>
              </a:rPr>
              <a:t>(10 </a:t>
            </a:r>
            <a:r>
              <a:rPr lang="en-GB" sz="2400" b="1" dirty="0" err="1">
                <a:solidFill>
                  <a:srgbClr val="003087"/>
                </a:solidFill>
                <a:latin typeface="Arial" panose="020B0604020202020204" pitchFamily="34" charset="0"/>
                <a:cs typeface="Arial" panose="020B0604020202020204" pitchFamily="34" charset="0"/>
              </a:rPr>
              <a:t>mins</a:t>
            </a:r>
            <a:r>
              <a:rPr lang="en-GB" sz="2400" b="1" dirty="0">
                <a:solidFill>
                  <a:srgbClr val="003087"/>
                </a:solidFill>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sp>
        <p:nvSpPr>
          <p:cNvPr id="8" name="Rectangle 7"/>
          <p:cNvSpPr/>
          <p:nvPr/>
        </p:nvSpPr>
        <p:spPr>
          <a:xfrm>
            <a:off x="0" y="872897"/>
            <a:ext cx="9906000" cy="461665"/>
          </a:xfrm>
          <a:prstGeom prst="rect">
            <a:avLst/>
          </a:prstGeom>
        </p:spPr>
        <p:txBody>
          <a:bodyPr wrap="square">
            <a:spAutoFit/>
          </a:bodyPr>
          <a:lstStyle/>
          <a:p>
            <a:pPr algn="ctr"/>
            <a:r>
              <a:rPr lang="en-GB" sz="2400" b="1" dirty="0">
                <a:solidFill>
                  <a:srgbClr val="003087"/>
                </a:solidFill>
                <a:latin typeface="Arial" panose="020B0604020202020204" pitchFamily="34" charset="0"/>
              </a:rPr>
              <a:t> Example of Survey Questions from the Express &amp; Star newspaper </a:t>
            </a:r>
          </a:p>
        </p:txBody>
      </p:sp>
      <p:pic>
        <p:nvPicPr>
          <p:cNvPr id="9" name="Picture 8" descr="Example of Survey Questions from the Express &amp; Star newspaper "/>
          <p:cNvPicPr/>
          <p:nvPr/>
        </p:nvPicPr>
        <p:blipFill rotWithShape="1">
          <a:blip r:embed="rId4"/>
          <a:srcRect l="13068" t="31936" r="71483" b="29531"/>
          <a:stretch/>
        </p:blipFill>
        <p:spPr bwMode="auto">
          <a:xfrm>
            <a:off x="114839" y="1554396"/>
            <a:ext cx="4810843" cy="3733595"/>
          </a:xfrm>
          <a:prstGeom prst="rect">
            <a:avLst/>
          </a:prstGeom>
          <a:ln>
            <a:noFill/>
          </a:ln>
          <a:extLst>
            <a:ext uri="{53640926-AAD7-44D8-BBD7-CCE9431645EC}">
              <a14:shadowObscured xmlns:a14="http://schemas.microsoft.com/office/drawing/2010/main"/>
            </a:ext>
          </a:extLst>
        </p:spPr>
      </p:pic>
      <p:pic>
        <p:nvPicPr>
          <p:cNvPr id="12" name="Picture 11" descr="Example of Survey Questions from the Express &amp; Star newspaper "/>
          <p:cNvPicPr/>
          <p:nvPr/>
        </p:nvPicPr>
        <p:blipFill rotWithShape="1">
          <a:blip r:embed="rId5"/>
          <a:srcRect l="13132" t="32388" r="71613" b="30136"/>
          <a:stretch/>
        </p:blipFill>
        <p:spPr bwMode="auto">
          <a:xfrm>
            <a:off x="5040520" y="1554395"/>
            <a:ext cx="4731995" cy="3733595"/>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6A399FAF-BD92-4975-9ED5-E7721E4AB498}"/>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33</a:t>
            </a:r>
            <a:endParaRPr lang="en-GB" dirty="0"/>
          </a:p>
        </p:txBody>
      </p:sp>
    </p:spTree>
    <p:extLst>
      <p:ext uri="{BB962C8B-B14F-4D97-AF65-F5344CB8AC3E}">
        <p14:creationId xmlns:p14="http://schemas.microsoft.com/office/powerpoint/2010/main" val="1839618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225088"/>
            <a:ext cx="9906000" cy="1938992"/>
          </a:xfrm>
          <a:prstGeom prst="rect">
            <a:avLst/>
          </a:prstGeom>
        </p:spPr>
        <p:txBody>
          <a:bodyPr wrap="square">
            <a:spAutoFit/>
          </a:bodyPr>
          <a:lstStyle/>
          <a:p>
            <a:pPr algn="ctr"/>
            <a:endParaRPr lang="en-GB" sz="2000" dirty="0">
              <a:solidFill>
                <a:srgbClr val="003087"/>
              </a:solidFill>
              <a:latin typeface="Arial" panose="020B0604020202020204" pitchFamily="34" charset="0"/>
              <a:ea typeface="Arial" panose="020B0604020202020204" pitchFamily="34" charset="0"/>
            </a:endParaRPr>
          </a:p>
          <a:p>
            <a:pPr marL="342900" indent="-342900" algn="ctr">
              <a:buFont typeface="Arial" panose="020B0604020202020204" pitchFamily="34" charset="0"/>
              <a:buChar char="•"/>
            </a:pPr>
            <a:endParaRPr lang="en-GB" sz="2000" dirty="0">
              <a:solidFill>
                <a:srgbClr val="003087"/>
              </a:solidFill>
              <a:latin typeface="Arial" panose="020B0604020202020204" pitchFamily="34" charset="0"/>
              <a:ea typeface="Arial" panose="020B0604020202020204" pitchFamily="34" charset="0"/>
            </a:endParaRPr>
          </a:p>
          <a:p>
            <a:pPr marL="342900" indent="-342900" algn="ctr">
              <a:buFont typeface="Arial" panose="020B0604020202020204" pitchFamily="34" charset="0"/>
              <a:buChar char="•"/>
            </a:pPr>
            <a:endParaRPr lang="en-GB" sz="2000" dirty="0">
              <a:solidFill>
                <a:srgbClr val="003087"/>
              </a:solidFill>
              <a:latin typeface="Arial" panose="020B0604020202020204" pitchFamily="34" charset="0"/>
            </a:endParaRPr>
          </a:p>
          <a:p>
            <a:pPr algn="ctr"/>
            <a:endParaRPr lang="en-GB" sz="2000" dirty="0">
              <a:solidFill>
                <a:srgbClr val="003087"/>
              </a:solidFill>
              <a:latin typeface="Arial" panose="020B0604020202020204" pitchFamily="34" charset="0"/>
            </a:endParaRPr>
          </a:p>
          <a:p>
            <a:pPr algn="ctr"/>
            <a:endParaRPr lang="en-GB" sz="2000" dirty="0">
              <a:solidFill>
                <a:srgbClr val="003087"/>
              </a:solidFill>
              <a:latin typeface="Arial" panose="020B0604020202020204" pitchFamily="34" charset="0"/>
            </a:endParaRPr>
          </a:p>
          <a:p>
            <a:pPr algn="ctr"/>
            <a:endParaRPr lang="en-GB" sz="2000" dirty="0">
              <a:solidFill>
                <a:srgbClr val="003087"/>
              </a:solidFill>
            </a:endParaRPr>
          </a:p>
        </p:txBody>
      </p:sp>
      <p:pic>
        <p:nvPicPr>
          <p:cNvPr id="5" name="Picture 5" descr="Have your say. Patient Participation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521" y="5472023"/>
            <a:ext cx="3991606" cy="12738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75591"/>
            <a:ext cx="9772516" cy="830997"/>
          </a:xfrm>
          <a:prstGeom prst="rect">
            <a:avLst/>
          </a:prstGeom>
        </p:spPr>
        <p:txBody>
          <a:bodyPr wrap="square">
            <a:spAutoFit/>
          </a:bodyPr>
          <a:lstStyle/>
          <a:p>
            <a:pPr lvl="0" algn="ctr"/>
            <a:r>
              <a:rPr lang="en-GB" sz="2400" b="1" dirty="0">
                <a:solidFill>
                  <a:srgbClr val="003087"/>
                </a:solidFill>
                <a:latin typeface="Arial" panose="020B0604020202020204" pitchFamily="34" charset="0"/>
                <a:cs typeface="Arial" panose="020B0604020202020204" pitchFamily="34" charset="0"/>
              </a:rPr>
              <a:t>5.55 pm</a:t>
            </a:r>
          </a:p>
          <a:p>
            <a:pPr lvl="0" algn="ctr"/>
            <a:r>
              <a:rPr lang="en-GB" sz="2400" b="1" dirty="0">
                <a:solidFill>
                  <a:srgbClr val="003087"/>
                </a:solidFill>
                <a:latin typeface="Arial" panose="020B0604020202020204" pitchFamily="34" charset="0"/>
                <a:cs typeface="Arial" panose="020B0604020202020204" pitchFamily="34" charset="0"/>
              </a:rPr>
              <a:t>(5 </a:t>
            </a:r>
            <a:r>
              <a:rPr lang="en-GB" sz="2400" b="1" dirty="0" err="1">
                <a:solidFill>
                  <a:srgbClr val="003087"/>
                </a:solidFill>
                <a:latin typeface="Arial" panose="020B0604020202020204" pitchFamily="34" charset="0"/>
                <a:cs typeface="Arial" panose="020B0604020202020204" pitchFamily="34" charset="0"/>
              </a:rPr>
              <a:t>mins</a:t>
            </a:r>
            <a:r>
              <a:rPr lang="en-GB" sz="2400" b="1" dirty="0">
                <a:solidFill>
                  <a:srgbClr val="003087"/>
                </a:solidFill>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sp>
        <p:nvSpPr>
          <p:cNvPr id="8" name="Rectangle 7"/>
          <p:cNvSpPr/>
          <p:nvPr/>
        </p:nvSpPr>
        <p:spPr>
          <a:xfrm>
            <a:off x="226895" y="2567661"/>
            <a:ext cx="9144000" cy="461665"/>
          </a:xfrm>
          <a:prstGeom prst="rect">
            <a:avLst/>
          </a:prstGeom>
        </p:spPr>
        <p:txBody>
          <a:bodyPr wrap="square">
            <a:spAutoFit/>
          </a:bodyPr>
          <a:lstStyle/>
          <a:p>
            <a:pPr algn="ctr"/>
            <a:r>
              <a:rPr lang="en-GB" sz="2400" b="1" dirty="0">
                <a:solidFill>
                  <a:srgbClr val="003087"/>
                </a:solidFill>
                <a:latin typeface="Arial" panose="020B0604020202020204" pitchFamily="34" charset="0"/>
              </a:rPr>
              <a:t>A.O.B</a:t>
            </a:r>
          </a:p>
        </p:txBody>
      </p:sp>
      <p:sp>
        <p:nvSpPr>
          <p:cNvPr id="2" name="Title 1">
            <a:extLst>
              <a:ext uri="{FF2B5EF4-FFF2-40B4-BE49-F238E27FC236}">
                <a16:creationId xmlns:a16="http://schemas.microsoft.com/office/drawing/2014/main" id="{B9CDFBD8-8805-4A9E-81CA-D9B86BF7E397}"/>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34</a:t>
            </a:r>
            <a:endParaRPr lang="en-GB" dirty="0"/>
          </a:p>
        </p:txBody>
      </p:sp>
    </p:spTree>
    <p:extLst>
      <p:ext uri="{BB962C8B-B14F-4D97-AF65-F5344CB8AC3E}">
        <p14:creationId xmlns:p14="http://schemas.microsoft.com/office/powerpoint/2010/main" val="1606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30000"/>
        </a:solidFill>
        <a:effectLst/>
      </p:bgPr>
    </p:bg>
    <p:spTree>
      <p:nvGrpSpPr>
        <p:cNvPr id="1" name=""/>
        <p:cNvGrpSpPr/>
        <p:nvPr/>
      </p:nvGrpSpPr>
      <p:grpSpPr>
        <a:xfrm>
          <a:off x="0" y="0"/>
          <a:ext cx="0" cy="0"/>
          <a:chOff x="0" y="0"/>
          <a:chExt cx="0" cy="0"/>
        </a:xfrm>
      </p:grpSpPr>
      <p:pic>
        <p:nvPicPr>
          <p:cNvPr id="4" name="Picture 2" descr="Christmas 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043" y="2785806"/>
            <a:ext cx="2476963" cy="35010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5061" y="0"/>
            <a:ext cx="9888279" cy="2862322"/>
          </a:xfrm>
          <a:prstGeom prst="rect">
            <a:avLst/>
          </a:prstGeom>
        </p:spPr>
        <p:txBody>
          <a:bodyPr wrap="square">
            <a:spAutoFit/>
          </a:bodyPr>
          <a:lstStyle/>
          <a:p>
            <a:pPr algn="ctr"/>
            <a:r>
              <a:rPr lang="en-GB" sz="3600" b="1" dirty="0">
                <a:solidFill>
                  <a:schemeClr val="bg1"/>
                </a:solidFill>
                <a:latin typeface="Arial" pitchFamily="34" charset="0"/>
                <a:cs typeface="Arial" pitchFamily="34" charset="0"/>
              </a:rPr>
              <a:t>PATIENT PARTICIPATION GROUP CHRISTMAS GET TOGETHER (NO FORMAL MEETING, CHAT &amp; NIBBLES). ANYONE IS INVITED WHO HAS AN ACTIVE INTEREST IN HEALTHCARE – </a:t>
            </a:r>
            <a:r>
              <a:rPr lang="en-GB" sz="3600" b="1" u="sng" dirty="0">
                <a:solidFill>
                  <a:schemeClr val="bg1"/>
                </a:solidFill>
                <a:latin typeface="Arial" pitchFamily="34" charset="0"/>
                <a:cs typeface="Arial" pitchFamily="34" charset="0"/>
              </a:rPr>
              <a:t>MONDAY 6TH DECEMBER</a:t>
            </a:r>
          </a:p>
        </p:txBody>
      </p:sp>
      <p:sp>
        <p:nvSpPr>
          <p:cNvPr id="6" name="Rectangle 5"/>
          <p:cNvSpPr/>
          <p:nvPr/>
        </p:nvSpPr>
        <p:spPr>
          <a:xfrm>
            <a:off x="0" y="6210297"/>
            <a:ext cx="9682716" cy="523220"/>
          </a:xfrm>
          <a:prstGeom prst="rect">
            <a:avLst/>
          </a:prstGeom>
        </p:spPr>
        <p:txBody>
          <a:bodyPr wrap="square">
            <a:spAutoFit/>
          </a:bodyPr>
          <a:lstStyle/>
          <a:p>
            <a:pPr algn="ctr"/>
            <a:r>
              <a:rPr lang="en-GB" sz="2800" b="1" dirty="0">
                <a:solidFill>
                  <a:schemeClr val="bg1"/>
                </a:solidFill>
                <a:latin typeface="Arial" panose="020B0604020202020204" pitchFamily="34" charset="0"/>
                <a:cs typeface="Arial" panose="020B0604020202020204" pitchFamily="34" charset="0"/>
              </a:rPr>
              <a:t>NEXT MEETING MONDAY 7</a:t>
            </a:r>
            <a:r>
              <a:rPr lang="en-GB" sz="2800" b="1" baseline="30000" dirty="0">
                <a:solidFill>
                  <a:schemeClr val="bg1"/>
                </a:solidFill>
                <a:latin typeface="Arial" panose="020B0604020202020204" pitchFamily="34" charset="0"/>
                <a:cs typeface="Arial" panose="020B0604020202020204" pitchFamily="34" charset="0"/>
              </a:rPr>
              <a:t>TH</a:t>
            </a:r>
            <a:r>
              <a:rPr lang="en-GB" sz="2800" b="1" dirty="0">
                <a:solidFill>
                  <a:schemeClr val="bg1"/>
                </a:solidFill>
                <a:latin typeface="Arial" panose="020B0604020202020204" pitchFamily="34" charset="0"/>
                <a:cs typeface="Arial" panose="020B0604020202020204" pitchFamily="34" charset="0"/>
              </a:rPr>
              <a:t> FEBRUAURY 5-6PM</a:t>
            </a:r>
          </a:p>
        </p:txBody>
      </p:sp>
      <p:pic>
        <p:nvPicPr>
          <p:cNvPr id="7" name="Picture 6" descr="Snowman with scarf and hat image - Free stock photo ..."/>
          <p:cNvPicPr>
            <a:picLocks noChangeAspect="1"/>
          </p:cNvPicPr>
          <p:nvPr/>
        </p:nvPicPr>
        <p:blipFill rotWithShape="1">
          <a:blip r:embed="rId4" cstate="print">
            <a:extLst>
              <a:ext uri="{28A0092B-C50C-407E-A947-70E740481C1C}">
                <a14:useLocalDpi xmlns:a14="http://schemas.microsoft.com/office/drawing/2010/main" val="0"/>
              </a:ext>
            </a:extLst>
          </a:blip>
          <a:srcRect l="39238" t="7888" r="17438"/>
          <a:stretch/>
        </p:blipFill>
        <p:spPr>
          <a:xfrm>
            <a:off x="5699049" y="3032443"/>
            <a:ext cx="1935126" cy="2742829"/>
          </a:xfrm>
          <a:prstGeom prst="rect">
            <a:avLst/>
          </a:prstGeom>
        </p:spPr>
      </p:pic>
      <p:sp>
        <p:nvSpPr>
          <p:cNvPr id="2" name="Title 1">
            <a:extLst>
              <a:ext uri="{FF2B5EF4-FFF2-40B4-BE49-F238E27FC236}">
                <a16:creationId xmlns:a16="http://schemas.microsoft.com/office/drawing/2014/main" id="{7E17939B-E7C7-4F52-8374-2F14EEEA04C1}"/>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35</a:t>
            </a:r>
            <a:endParaRPr lang="en-GB" dirty="0"/>
          </a:p>
        </p:txBody>
      </p:sp>
    </p:spTree>
    <p:extLst>
      <p:ext uri="{BB962C8B-B14F-4D97-AF65-F5344CB8AC3E}">
        <p14:creationId xmlns:p14="http://schemas.microsoft.com/office/powerpoint/2010/main" val="2372017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47316"/>
            <a:ext cx="9906000" cy="3724096"/>
          </a:xfrm>
          <a:prstGeom prst="rect">
            <a:avLst/>
          </a:prstGeom>
        </p:spPr>
        <p:txBody>
          <a:bodyPr wrap="square">
            <a:spAutoFit/>
          </a:bodyPr>
          <a:lstStyle/>
          <a:p>
            <a:pPr algn="ctr"/>
            <a:endParaRPr lang="en-GB" sz="2000" dirty="0">
              <a:solidFill>
                <a:srgbClr val="003087"/>
              </a:solidFill>
              <a:latin typeface="Arial" panose="020B0604020202020204" pitchFamily="34" charset="0"/>
              <a:ea typeface="Arial" panose="020B0604020202020204" pitchFamily="34" charset="0"/>
            </a:endParaRPr>
          </a:p>
          <a:p>
            <a:pPr algn="ctr"/>
            <a:endParaRPr lang="en-GB" sz="2000" dirty="0">
              <a:solidFill>
                <a:srgbClr val="003087"/>
              </a:solidFill>
              <a:latin typeface="Arial" panose="020B0604020202020204" pitchFamily="34" charset="0"/>
              <a:ea typeface="Arial" panose="020B0604020202020204" pitchFamily="34" charset="0"/>
            </a:endParaRPr>
          </a:p>
          <a:p>
            <a:pPr algn="ctr"/>
            <a:endParaRPr lang="en-GB" sz="2000" dirty="0">
              <a:solidFill>
                <a:srgbClr val="003087"/>
              </a:solidFill>
              <a:latin typeface="Arial" panose="020B0604020202020204" pitchFamily="34" charset="0"/>
              <a:ea typeface="Arial" panose="020B0604020202020204" pitchFamily="34" charset="0"/>
            </a:endParaRPr>
          </a:p>
          <a:p>
            <a:pPr algn="ctr"/>
            <a:r>
              <a:rPr lang="en-GB" sz="3600" dirty="0">
                <a:solidFill>
                  <a:srgbClr val="003087"/>
                </a:solidFill>
                <a:latin typeface="Arial" panose="020B0604020202020204" pitchFamily="34" charset="0"/>
                <a:ea typeface="Arial" panose="020B0604020202020204" pitchFamily="34" charset="0"/>
              </a:rPr>
              <a:t>Thank you for attending </a:t>
            </a:r>
          </a:p>
          <a:p>
            <a:pPr marL="342900" indent="-342900" algn="ctr">
              <a:buFont typeface="Arial" panose="020B0604020202020204" pitchFamily="34" charset="0"/>
              <a:buChar char="•"/>
            </a:pPr>
            <a:endParaRPr lang="en-GB" sz="2000" dirty="0">
              <a:solidFill>
                <a:srgbClr val="003087"/>
              </a:solidFill>
              <a:latin typeface="Arial" panose="020B0604020202020204" pitchFamily="34" charset="0"/>
              <a:ea typeface="Arial" panose="020B0604020202020204" pitchFamily="34" charset="0"/>
            </a:endParaRPr>
          </a:p>
          <a:p>
            <a:pPr marL="342900" indent="-342900" algn="ctr">
              <a:buFont typeface="Arial" panose="020B0604020202020204" pitchFamily="34" charset="0"/>
              <a:buChar char="•"/>
            </a:pPr>
            <a:endParaRPr lang="en-GB" sz="2000" dirty="0">
              <a:solidFill>
                <a:srgbClr val="003087"/>
              </a:solidFill>
              <a:latin typeface="Arial" panose="020B0604020202020204" pitchFamily="34" charset="0"/>
              <a:ea typeface="Arial" panose="020B0604020202020204" pitchFamily="34" charset="0"/>
            </a:endParaRPr>
          </a:p>
          <a:p>
            <a:pPr marL="342900" indent="-342900" algn="ctr">
              <a:buFont typeface="Arial" panose="020B0604020202020204" pitchFamily="34" charset="0"/>
              <a:buChar char="•"/>
            </a:pPr>
            <a:endParaRPr lang="en-GB" sz="2000" dirty="0">
              <a:solidFill>
                <a:srgbClr val="003087"/>
              </a:solidFill>
              <a:latin typeface="Arial" panose="020B0604020202020204" pitchFamily="34" charset="0"/>
              <a:ea typeface="Arial" panose="020B0604020202020204" pitchFamily="34" charset="0"/>
            </a:endParaRPr>
          </a:p>
          <a:p>
            <a:pPr marL="342900" indent="-342900" algn="ctr">
              <a:buFont typeface="Arial" panose="020B0604020202020204" pitchFamily="34" charset="0"/>
              <a:buChar char="•"/>
            </a:pPr>
            <a:endParaRPr lang="en-GB" sz="2000" dirty="0">
              <a:solidFill>
                <a:srgbClr val="003087"/>
              </a:solidFill>
              <a:latin typeface="Arial" panose="020B0604020202020204" pitchFamily="34" charset="0"/>
            </a:endParaRPr>
          </a:p>
          <a:p>
            <a:pPr algn="ctr"/>
            <a:endParaRPr lang="en-GB" sz="2000" dirty="0">
              <a:solidFill>
                <a:srgbClr val="003087"/>
              </a:solidFill>
              <a:latin typeface="Arial" panose="020B0604020202020204" pitchFamily="34" charset="0"/>
            </a:endParaRPr>
          </a:p>
          <a:p>
            <a:pPr algn="ctr"/>
            <a:endParaRPr lang="en-GB" sz="2000" dirty="0">
              <a:solidFill>
                <a:srgbClr val="003087"/>
              </a:solidFill>
              <a:latin typeface="Arial" panose="020B0604020202020204" pitchFamily="34" charset="0"/>
            </a:endParaRPr>
          </a:p>
          <a:p>
            <a:pPr algn="ctr"/>
            <a:endParaRPr lang="en-GB" sz="2000" dirty="0">
              <a:solidFill>
                <a:srgbClr val="003087"/>
              </a:solidFill>
            </a:endParaRPr>
          </a:p>
        </p:txBody>
      </p:sp>
      <p:pic>
        <p:nvPicPr>
          <p:cNvPr id="5" name="Picture 5" descr="Have your say. Patient Participation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521" y="5472023"/>
            <a:ext cx="3991606" cy="12738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mile Emoji Happy - Free vector graphic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3056" y="1621766"/>
            <a:ext cx="2967487" cy="2967487"/>
          </a:xfrm>
          <a:prstGeom prst="rect">
            <a:avLst/>
          </a:prstGeom>
        </p:spPr>
      </p:pic>
      <p:sp>
        <p:nvSpPr>
          <p:cNvPr id="3" name="Title 2">
            <a:extLst>
              <a:ext uri="{FF2B5EF4-FFF2-40B4-BE49-F238E27FC236}">
                <a16:creationId xmlns:a16="http://schemas.microsoft.com/office/drawing/2014/main" id="{A3781801-5AA1-4151-8464-B32DD7BC89DC}"/>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36</a:t>
            </a:r>
            <a:endParaRPr lang="en-GB" dirty="0"/>
          </a:p>
        </p:txBody>
      </p:sp>
    </p:spTree>
    <p:extLst>
      <p:ext uri="{BB962C8B-B14F-4D97-AF65-F5344CB8AC3E}">
        <p14:creationId xmlns:p14="http://schemas.microsoft.com/office/powerpoint/2010/main" val="1157879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431" y="958599"/>
            <a:ext cx="8272732" cy="523220"/>
          </a:xfrm>
          <a:prstGeom prst="rect">
            <a:avLst/>
          </a:prstGeom>
        </p:spPr>
        <p:txBody>
          <a:bodyPr wrap="square">
            <a:spAutoFit/>
          </a:bodyPr>
          <a:lstStyle/>
          <a:p>
            <a:pPr algn="ctr"/>
            <a:r>
              <a:rPr lang="en-GB" sz="2800" dirty="0">
                <a:solidFill>
                  <a:srgbClr val="003087"/>
                </a:solidFill>
                <a:latin typeface="Arial" panose="020B0604020202020204" pitchFamily="34" charset="0"/>
                <a:ea typeface="Arial" panose="020B0604020202020204" pitchFamily="34" charset="0"/>
              </a:rPr>
              <a:t>Practice  Update</a:t>
            </a:r>
            <a:endParaRPr lang="en-GB" sz="2800" dirty="0">
              <a:solidFill>
                <a:srgbClr val="003087"/>
              </a:solidFill>
            </a:endParaRPr>
          </a:p>
        </p:txBody>
      </p:sp>
      <p:pic>
        <p:nvPicPr>
          <p:cNvPr id="5" name="Picture 5" descr="Have your say. Patient Participation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521" y="5472023"/>
            <a:ext cx="3991606" cy="12738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62431" y="2010268"/>
            <a:ext cx="9042286" cy="2677656"/>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srgbClr val="003087"/>
                </a:solidFill>
              </a:rPr>
              <a:t>New Practice Manager – Amy Jose</a:t>
            </a:r>
          </a:p>
          <a:p>
            <a:pPr marL="342900" indent="-342900">
              <a:buFont typeface="Arial" panose="020B0604020202020204" pitchFamily="34" charset="0"/>
              <a:buChar char="•"/>
            </a:pPr>
            <a:r>
              <a:rPr lang="en-GB" sz="2400" dirty="0">
                <a:solidFill>
                  <a:srgbClr val="003087"/>
                </a:solidFill>
              </a:rPr>
              <a:t>Sharon </a:t>
            </a:r>
            <a:r>
              <a:rPr lang="en-GB" sz="2400" dirty="0" err="1">
                <a:solidFill>
                  <a:srgbClr val="003087"/>
                </a:solidFill>
              </a:rPr>
              <a:t>Roadknight</a:t>
            </a:r>
            <a:r>
              <a:rPr lang="en-GB" sz="2400" dirty="0">
                <a:solidFill>
                  <a:srgbClr val="003087"/>
                </a:solidFill>
              </a:rPr>
              <a:t> (</a:t>
            </a:r>
            <a:r>
              <a:rPr lang="en-GB" sz="2400">
                <a:solidFill>
                  <a:srgbClr val="003087"/>
                </a:solidFill>
              </a:rPr>
              <a:t>Receptionist) has </a:t>
            </a:r>
            <a:r>
              <a:rPr lang="en-GB" sz="2400" dirty="0">
                <a:solidFill>
                  <a:srgbClr val="003087"/>
                </a:solidFill>
              </a:rPr>
              <a:t>left and now works for the Primary Care Network. </a:t>
            </a:r>
          </a:p>
          <a:p>
            <a:pPr marL="342900" indent="-342900">
              <a:buFont typeface="Arial" panose="020B0604020202020204" pitchFamily="34" charset="0"/>
              <a:buChar char="•"/>
            </a:pPr>
            <a:r>
              <a:rPr lang="en-GB" sz="2400" dirty="0">
                <a:solidFill>
                  <a:srgbClr val="003087"/>
                </a:solidFill>
              </a:rPr>
              <a:t>New Receptionist – Kelly </a:t>
            </a:r>
            <a:r>
              <a:rPr lang="en-GB" sz="2400" dirty="0" err="1">
                <a:solidFill>
                  <a:srgbClr val="003087"/>
                </a:solidFill>
              </a:rPr>
              <a:t>Peplow</a:t>
            </a:r>
            <a:endParaRPr lang="en-GB" sz="2400" dirty="0">
              <a:solidFill>
                <a:srgbClr val="003087"/>
              </a:solidFill>
            </a:endParaRPr>
          </a:p>
          <a:p>
            <a:pPr marL="342900" indent="-342900">
              <a:buFont typeface="Arial" panose="020B0604020202020204" pitchFamily="34" charset="0"/>
              <a:buChar char="•"/>
            </a:pPr>
            <a:endParaRPr lang="en-GB" sz="2400" dirty="0">
              <a:solidFill>
                <a:srgbClr val="003087"/>
              </a:solidFill>
            </a:endParaRPr>
          </a:p>
          <a:p>
            <a:endParaRPr lang="en-GB" sz="2400" dirty="0">
              <a:solidFill>
                <a:srgbClr val="003087"/>
              </a:solidFill>
            </a:endParaRPr>
          </a:p>
          <a:p>
            <a:pPr marL="285750" indent="-285750">
              <a:buFont typeface="Arial" panose="020B0604020202020204" pitchFamily="34" charset="0"/>
              <a:buChar char="•"/>
            </a:pPr>
            <a:endParaRPr lang="en-GB" sz="2400" dirty="0">
              <a:solidFill>
                <a:srgbClr val="003087"/>
              </a:solidFill>
            </a:endParaRPr>
          </a:p>
        </p:txBody>
      </p:sp>
      <p:sp>
        <p:nvSpPr>
          <p:cNvPr id="6" name="Rectangle 5"/>
          <p:cNvSpPr/>
          <p:nvPr/>
        </p:nvSpPr>
        <p:spPr>
          <a:xfrm>
            <a:off x="0" y="2391"/>
            <a:ext cx="9772516" cy="830997"/>
          </a:xfrm>
          <a:prstGeom prst="rect">
            <a:avLst/>
          </a:prstGeom>
        </p:spPr>
        <p:txBody>
          <a:bodyPr wrap="square">
            <a:spAutoFit/>
          </a:bodyPr>
          <a:lstStyle/>
          <a:p>
            <a:pPr lvl="0" algn="ctr"/>
            <a:r>
              <a:rPr lang="en-GB" sz="2400" b="1" dirty="0">
                <a:solidFill>
                  <a:srgbClr val="003087"/>
                </a:solidFill>
                <a:latin typeface="Arial" panose="020B0604020202020204" pitchFamily="34" charset="0"/>
                <a:cs typeface="Arial" panose="020B0604020202020204" pitchFamily="34" charset="0"/>
              </a:rPr>
              <a:t>5.10 pm</a:t>
            </a:r>
          </a:p>
          <a:p>
            <a:pPr lvl="0" algn="ctr"/>
            <a:r>
              <a:rPr lang="en-GB" sz="2400" b="1" dirty="0">
                <a:solidFill>
                  <a:srgbClr val="003087"/>
                </a:solidFill>
                <a:latin typeface="Arial" panose="020B0604020202020204" pitchFamily="34" charset="0"/>
                <a:cs typeface="Arial" panose="020B0604020202020204" pitchFamily="34" charset="0"/>
              </a:rPr>
              <a:t>(5 </a:t>
            </a:r>
            <a:r>
              <a:rPr lang="en-GB" sz="2400" b="1" dirty="0" err="1">
                <a:solidFill>
                  <a:srgbClr val="003087"/>
                </a:solidFill>
                <a:latin typeface="Arial" panose="020B0604020202020204" pitchFamily="34" charset="0"/>
                <a:cs typeface="Arial" panose="020B0604020202020204" pitchFamily="34" charset="0"/>
              </a:rPr>
              <a:t>mins</a:t>
            </a:r>
            <a:r>
              <a:rPr lang="en-GB" sz="2400" b="1" dirty="0">
                <a:solidFill>
                  <a:srgbClr val="003087"/>
                </a:solidFill>
                <a:latin typeface="Arial" panose="020B0604020202020204" pitchFamily="34" charset="0"/>
                <a:cs typeface="Arial" panose="020B0604020202020204" pitchFamily="34" charset="0"/>
              </a:rPr>
              <a:t>)</a:t>
            </a:r>
          </a:p>
        </p:txBody>
      </p:sp>
      <p:sp>
        <p:nvSpPr>
          <p:cNvPr id="2" name="Title 1">
            <a:extLst>
              <a:ext uri="{FF2B5EF4-FFF2-40B4-BE49-F238E27FC236}">
                <a16:creationId xmlns:a16="http://schemas.microsoft.com/office/drawing/2014/main" id="{95E5B22F-CEED-4E9B-AF55-5D382B2ED2C9}"/>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4</a:t>
            </a:r>
            <a:endParaRPr lang="en-GB" dirty="0"/>
          </a:p>
        </p:txBody>
      </p:sp>
    </p:spTree>
    <p:extLst>
      <p:ext uri="{BB962C8B-B14F-4D97-AF65-F5344CB8AC3E}">
        <p14:creationId xmlns:p14="http://schemas.microsoft.com/office/powerpoint/2010/main" val="1691487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0" y="225088"/>
            <a:ext cx="9906000" cy="1938992"/>
          </a:xfrm>
          <a:prstGeom prst="rect">
            <a:avLst/>
          </a:prstGeom>
        </p:spPr>
        <p:txBody>
          <a:bodyPr wrap="square">
            <a:spAutoFit/>
          </a:bodyPr>
          <a:lstStyle/>
          <a:p>
            <a:pPr algn="ctr"/>
            <a:endParaRPr lang="en-GB" sz="2000" dirty="0">
              <a:solidFill>
                <a:srgbClr val="003087"/>
              </a:solidFill>
              <a:latin typeface="Arial" panose="020B0604020202020204" pitchFamily="34" charset="0"/>
              <a:ea typeface="Arial" panose="020B0604020202020204" pitchFamily="34" charset="0"/>
            </a:endParaRPr>
          </a:p>
          <a:p>
            <a:pPr marL="342900" indent="-342900" algn="ctr">
              <a:buFont typeface="Arial" panose="020B0604020202020204" pitchFamily="34" charset="0"/>
              <a:buChar char="•"/>
            </a:pPr>
            <a:endParaRPr lang="en-GB" sz="2000" dirty="0">
              <a:solidFill>
                <a:srgbClr val="003087"/>
              </a:solidFill>
              <a:latin typeface="Arial" panose="020B0604020202020204" pitchFamily="34" charset="0"/>
              <a:ea typeface="Arial" panose="020B0604020202020204" pitchFamily="34" charset="0"/>
            </a:endParaRPr>
          </a:p>
          <a:p>
            <a:pPr marL="342900" indent="-342900" algn="ctr">
              <a:buFont typeface="Arial" panose="020B0604020202020204" pitchFamily="34" charset="0"/>
              <a:buChar char="•"/>
            </a:pPr>
            <a:endParaRPr lang="en-GB" sz="2000" dirty="0">
              <a:solidFill>
                <a:srgbClr val="003087"/>
              </a:solidFill>
              <a:latin typeface="Arial" panose="020B0604020202020204" pitchFamily="34" charset="0"/>
            </a:endParaRPr>
          </a:p>
          <a:p>
            <a:pPr algn="ctr"/>
            <a:endParaRPr lang="en-GB" sz="2000" dirty="0">
              <a:solidFill>
                <a:srgbClr val="003087"/>
              </a:solidFill>
              <a:latin typeface="Arial" panose="020B0604020202020204" pitchFamily="34" charset="0"/>
            </a:endParaRPr>
          </a:p>
          <a:p>
            <a:pPr algn="ctr"/>
            <a:endParaRPr lang="en-GB" sz="2000" dirty="0">
              <a:solidFill>
                <a:srgbClr val="003087"/>
              </a:solidFill>
              <a:latin typeface="Arial" panose="020B0604020202020204" pitchFamily="34" charset="0"/>
            </a:endParaRPr>
          </a:p>
          <a:p>
            <a:pPr algn="ctr"/>
            <a:endParaRPr lang="en-GB" sz="2000" dirty="0">
              <a:solidFill>
                <a:srgbClr val="003087"/>
              </a:solidFill>
            </a:endParaRPr>
          </a:p>
        </p:txBody>
      </p:sp>
      <p:pic>
        <p:nvPicPr>
          <p:cNvPr id="5" name="Picture 5" descr="Have your say. Patient Participation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521" y="5472023"/>
            <a:ext cx="3991606" cy="12738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75591"/>
            <a:ext cx="9772516" cy="830997"/>
          </a:xfrm>
          <a:prstGeom prst="rect">
            <a:avLst/>
          </a:prstGeom>
        </p:spPr>
        <p:txBody>
          <a:bodyPr wrap="square">
            <a:spAutoFit/>
          </a:bodyPr>
          <a:lstStyle/>
          <a:p>
            <a:pPr lvl="0" algn="ctr"/>
            <a:r>
              <a:rPr lang="en-GB" sz="2400" b="1" dirty="0">
                <a:solidFill>
                  <a:srgbClr val="003087"/>
                </a:solidFill>
                <a:latin typeface="Arial" panose="020B0604020202020204" pitchFamily="34" charset="0"/>
                <a:cs typeface="Arial" panose="020B0604020202020204" pitchFamily="34" charset="0"/>
              </a:rPr>
              <a:t>5.15 pm</a:t>
            </a:r>
          </a:p>
          <a:p>
            <a:pPr lvl="0" algn="ctr"/>
            <a:r>
              <a:rPr lang="en-GB" sz="2400" b="1" dirty="0">
                <a:solidFill>
                  <a:srgbClr val="003087"/>
                </a:solidFill>
                <a:latin typeface="Arial" panose="020B0604020202020204" pitchFamily="34" charset="0"/>
                <a:cs typeface="Arial" panose="020B0604020202020204" pitchFamily="34" charset="0"/>
              </a:rPr>
              <a:t>(5 </a:t>
            </a:r>
            <a:r>
              <a:rPr lang="en-GB" sz="2400" b="1" dirty="0" err="1">
                <a:solidFill>
                  <a:srgbClr val="003087"/>
                </a:solidFill>
                <a:latin typeface="Arial" panose="020B0604020202020204" pitchFamily="34" charset="0"/>
                <a:cs typeface="Arial" panose="020B0604020202020204" pitchFamily="34" charset="0"/>
              </a:rPr>
              <a:t>mins</a:t>
            </a:r>
            <a:r>
              <a:rPr lang="en-GB" sz="2400" b="1" dirty="0">
                <a:solidFill>
                  <a:srgbClr val="003087"/>
                </a:solidFill>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sp>
        <p:nvSpPr>
          <p:cNvPr id="8" name="Rectangle 7"/>
          <p:cNvSpPr/>
          <p:nvPr/>
        </p:nvSpPr>
        <p:spPr>
          <a:xfrm>
            <a:off x="226895" y="2567661"/>
            <a:ext cx="9144000" cy="461665"/>
          </a:xfrm>
          <a:prstGeom prst="rect">
            <a:avLst/>
          </a:prstGeom>
        </p:spPr>
        <p:txBody>
          <a:bodyPr wrap="square">
            <a:spAutoFit/>
          </a:bodyPr>
          <a:lstStyle/>
          <a:p>
            <a:pPr algn="ctr"/>
            <a:r>
              <a:rPr lang="en-GB" sz="2400" b="1" dirty="0">
                <a:solidFill>
                  <a:srgbClr val="003087"/>
                </a:solidFill>
                <a:latin typeface="Arial" panose="020B0604020202020204" pitchFamily="34" charset="0"/>
              </a:rPr>
              <a:t>WhatsApp group – Sylvia Bailey </a:t>
            </a:r>
          </a:p>
        </p:txBody>
      </p:sp>
      <p:sp>
        <p:nvSpPr>
          <p:cNvPr id="2" name="Title 1">
            <a:extLst>
              <a:ext uri="{FF2B5EF4-FFF2-40B4-BE49-F238E27FC236}">
                <a16:creationId xmlns:a16="http://schemas.microsoft.com/office/drawing/2014/main" id="{A68ECC56-9C97-4594-8D23-2E613E0D5DFA}"/>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5</a:t>
            </a:r>
            <a:endParaRPr lang="en-GB" dirty="0"/>
          </a:p>
        </p:txBody>
      </p:sp>
    </p:spTree>
    <p:extLst>
      <p:ext uri="{BB962C8B-B14F-4D97-AF65-F5344CB8AC3E}">
        <p14:creationId xmlns:p14="http://schemas.microsoft.com/office/powerpoint/2010/main" val="1668755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8792" y="2450703"/>
            <a:ext cx="9144000" cy="1200329"/>
          </a:xfrm>
          <a:prstGeom prst="rect">
            <a:avLst/>
          </a:prstGeom>
        </p:spPr>
        <p:txBody>
          <a:bodyPr wrap="square">
            <a:spAutoFit/>
          </a:bodyPr>
          <a:lstStyle/>
          <a:p>
            <a:pPr algn="ctr"/>
            <a:r>
              <a:rPr lang="en-GB" sz="2400" b="1" dirty="0">
                <a:solidFill>
                  <a:srgbClr val="003087"/>
                </a:solidFill>
                <a:latin typeface="Arial" panose="020B0604020202020204" pitchFamily="34" charset="0"/>
                <a:ea typeface="Arial" panose="020B0604020202020204" pitchFamily="34" charset="0"/>
              </a:rPr>
              <a:t>Recruitment drive for PPG Members</a:t>
            </a:r>
          </a:p>
          <a:p>
            <a:endParaRPr lang="en-GB" sz="2400" dirty="0">
              <a:solidFill>
                <a:srgbClr val="003087"/>
              </a:solidFill>
              <a:latin typeface="Arial" panose="020B0604020202020204" pitchFamily="34" charset="0"/>
            </a:endParaRPr>
          </a:p>
          <a:p>
            <a:pPr algn="ctr"/>
            <a:r>
              <a:rPr lang="en-GB" sz="2400" dirty="0">
                <a:solidFill>
                  <a:srgbClr val="003087"/>
                </a:solidFill>
                <a:latin typeface="Arial" panose="020B0604020202020204" pitchFamily="34" charset="0"/>
              </a:rPr>
              <a:t>Group discussion following last meeting</a:t>
            </a:r>
          </a:p>
        </p:txBody>
      </p:sp>
      <p:sp>
        <p:nvSpPr>
          <p:cNvPr id="3" name="Rectangle 2"/>
          <p:cNvSpPr/>
          <p:nvPr/>
        </p:nvSpPr>
        <p:spPr>
          <a:xfrm>
            <a:off x="0" y="75591"/>
            <a:ext cx="9772516" cy="830997"/>
          </a:xfrm>
          <a:prstGeom prst="rect">
            <a:avLst/>
          </a:prstGeom>
        </p:spPr>
        <p:txBody>
          <a:bodyPr wrap="square">
            <a:spAutoFit/>
          </a:bodyPr>
          <a:lstStyle/>
          <a:p>
            <a:pPr lvl="0" algn="ctr"/>
            <a:r>
              <a:rPr lang="en-GB" sz="2400" b="1" dirty="0">
                <a:solidFill>
                  <a:srgbClr val="003087"/>
                </a:solidFill>
                <a:latin typeface="Arial" panose="020B0604020202020204" pitchFamily="34" charset="0"/>
                <a:cs typeface="Arial" panose="020B0604020202020204" pitchFamily="34" charset="0"/>
              </a:rPr>
              <a:t>5.20 pm</a:t>
            </a:r>
          </a:p>
          <a:p>
            <a:pPr lvl="0" algn="ctr"/>
            <a:r>
              <a:rPr lang="en-GB" sz="2400" b="1" dirty="0">
                <a:solidFill>
                  <a:srgbClr val="003087"/>
                </a:solidFill>
                <a:latin typeface="Arial" panose="020B0604020202020204" pitchFamily="34" charset="0"/>
                <a:cs typeface="Arial" panose="020B0604020202020204" pitchFamily="34" charset="0"/>
              </a:rPr>
              <a:t>(10 </a:t>
            </a:r>
            <a:r>
              <a:rPr lang="en-GB" sz="2400" b="1" dirty="0" err="1">
                <a:solidFill>
                  <a:srgbClr val="003087"/>
                </a:solidFill>
                <a:latin typeface="Arial" panose="020B0604020202020204" pitchFamily="34" charset="0"/>
                <a:cs typeface="Arial" panose="020B0604020202020204" pitchFamily="34" charset="0"/>
              </a:rPr>
              <a:t>mins</a:t>
            </a:r>
            <a:r>
              <a:rPr lang="en-GB" sz="2400" b="1" dirty="0">
                <a:solidFill>
                  <a:srgbClr val="003087"/>
                </a:solidFill>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pic>
        <p:nvPicPr>
          <p:cNvPr id="5" name="Picture 5" descr="Have your say. Patient Participation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521" y="5472023"/>
            <a:ext cx="3991606" cy="12738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CFF6D83-1FB6-4956-991E-C9E92A87BD70}"/>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6</a:t>
            </a:r>
            <a:endParaRPr lang="en-GB" dirty="0"/>
          </a:p>
        </p:txBody>
      </p:sp>
    </p:spTree>
    <p:extLst>
      <p:ext uri="{BB962C8B-B14F-4D97-AF65-F5344CB8AC3E}">
        <p14:creationId xmlns:p14="http://schemas.microsoft.com/office/powerpoint/2010/main" val="2675087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Have your say. Patient Participation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521" y="5472023"/>
            <a:ext cx="3991606" cy="127383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335695" y="863702"/>
            <a:ext cx="7234609" cy="523220"/>
          </a:xfrm>
          <a:prstGeom prst="rect">
            <a:avLst/>
          </a:prstGeom>
        </p:spPr>
        <p:txBody>
          <a:bodyPr wrap="none">
            <a:spAutoFit/>
          </a:bodyPr>
          <a:lstStyle/>
          <a:p>
            <a:pPr algn="ctr"/>
            <a:r>
              <a:rPr lang="en-GB" sz="2800" dirty="0">
                <a:solidFill>
                  <a:srgbClr val="003087"/>
                </a:solidFill>
                <a:latin typeface="Arial" panose="020B0604020202020204" pitchFamily="34" charset="0"/>
                <a:ea typeface="Arial" panose="020B0604020202020204" pitchFamily="34" charset="0"/>
              </a:rPr>
              <a:t>GP patient survey results 2021 – Continued </a:t>
            </a:r>
            <a:endParaRPr lang="en-GB" sz="2800" dirty="0">
              <a:solidFill>
                <a:srgbClr val="003087"/>
              </a:solidFill>
            </a:endParaRPr>
          </a:p>
        </p:txBody>
      </p:sp>
      <p:sp>
        <p:nvSpPr>
          <p:cNvPr id="9" name="TextBox 8"/>
          <p:cNvSpPr txBox="1"/>
          <p:nvPr/>
        </p:nvSpPr>
        <p:spPr>
          <a:xfrm>
            <a:off x="0" y="1413950"/>
            <a:ext cx="9906000" cy="4801314"/>
          </a:xfrm>
          <a:prstGeom prst="rect">
            <a:avLst/>
          </a:prstGeom>
          <a:noFill/>
        </p:spPr>
        <p:txBody>
          <a:bodyPr wrap="square" rtlCol="0">
            <a:spAutoFit/>
          </a:bodyPr>
          <a:lstStyle/>
          <a:p>
            <a:pPr fontAlgn="base"/>
            <a:r>
              <a:rPr lang="en-GB" b="1" dirty="0">
                <a:solidFill>
                  <a:srgbClr val="003087"/>
                </a:solidFill>
                <a:latin typeface="Arial" panose="020B0604020202020204" pitchFamily="34" charset="0"/>
                <a:cs typeface="Arial" panose="020B0604020202020204" pitchFamily="34" charset="0"/>
              </a:rPr>
              <a:t>Who is this actually from?</a:t>
            </a:r>
          </a:p>
          <a:p>
            <a:pPr fontAlgn="base"/>
            <a:r>
              <a:rPr lang="en-GB" dirty="0">
                <a:solidFill>
                  <a:srgbClr val="003087"/>
                </a:solidFill>
                <a:latin typeface="Arial" panose="020B0604020202020204" pitchFamily="34" charset="0"/>
                <a:cs typeface="Arial" panose="020B0604020202020204" pitchFamily="34" charset="0"/>
              </a:rPr>
              <a:t>Ipsos MORI, an independent research agency, administers the survey for NHS England</a:t>
            </a:r>
            <a:r>
              <a:rPr lang="en-GB" dirty="0">
                <a:solidFill>
                  <a:srgbClr val="003087"/>
                </a:solidFill>
              </a:rPr>
              <a:t>. They </a:t>
            </a:r>
            <a:r>
              <a:rPr lang="en-GB" dirty="0">
                <a:solidFill>
                  <a:srgbClr val="003087"/>
                </a:solidFill>
                <a:latin typeface="Arial" panose="020B0604020202020204" pitchFamily="34" charset="0"/>
                <a:cs typeface="Arial" panose="020B0604020202020204" pitchFamily="34" charset="0"/>
              </a:rPr>
              <a:t>use a complex sampling approach to randomly select patients from a sample managed by NHS Digital. Patients are selected at random to take part in the survey to ensure that the data is representative of the population.</a:t>
            </a:r>
          </a:p>
          <a:p>
            <a:pPr fontAlgn="base"/>
            <a:endParaRPr lang="en-GB" dirty="0">
              <a:solidFill>
                <a:srgbClr val="003087"/>
              </a:solidFill>
              <a:latin typeface="Arial" panose="020B0604020202020204" pitchFamily="34" charset="0"/>
              <a:cs typeface="Arial" panose="020B0604020202020204" pitchFamily="34" charset="0"/>
            </a:endParaRPr>
          </a:p>
          <a:p>
            <a:pPr fontAlgn="base"/>
            <a:r>
              <a:rPr lang="en-GB" dirty="0">
                <a:solidFill>
                  <a:srgbClr val="003087"/>
                </a:solidFill>
                <a:latin typeface="Arial" panose="020B0604020202020204" pitchFamily="34" charset="0"/>
                <a:cs typeface="Arial" panose="020B0604020202020204" pitchFamily="34" charset="0"/>
              </a:rPr>
              <a:t>Patients are eligible to take part in the GP Patient Survey (GPPS) if they have a valid NHS number, have been registered with a GP practice continuously for at least 6 months, and are 16 years of age or over. About 2.3 million patients registered with a GP in England were selected this year and around 850,000 patients responded. By using a random sample, each patient has an equal chance of selection, allowing us to make inferences about the practice as a whole (or about particular patient groups). </a:t>
            </a:r>
          </a:p>
          <a:p>
            <a:pPr fontAlgn="base"/>
            <a:endParaRPr lang="en-GB" dirty="0"/>
          </a:p>
          <a:p>
            <a:pPr fontAlgn="base"/>
            <a:r>
              <a:rPr lang="en-GB" b="1" dirty="0">
                <a:solidFill>
                  <a:srgbClr val="003087"/>
                </a:solidFill>
                <a:latin typeface="Arial" panose="020B0604020202020204" pitchFamily="34" charset="0"/>
                <a:cs typeface="Arial" panose="020B0604020202020204" pitchFamily="34" charset="0"/>
              </a:rPr>
              <a:t>When is the survey sent out?</a:t>
            </a:r>
          </a:p>
          <a:p>
            <a:pPr fontAlgn="base"/>
            <a:r>
              <a:rPr lang="en-GB" dirty="0">
                <a:solidFill>
                  <a:srgbClr val="003087"/>
                </a:solidFill>
                <a:latin typeface="Arial" panose="020B0604020202020204" pitchFamily="34" charset="0"/>
                <a:cs typeface="Arial" panose="020B0604020202020204" pitchFamily="34" charset="0"/>
              </a:rPr>
              <a:t>The survey is sent out every year in January.</a:t>
            </a:r>
          </a:p>
          <a:p>
            <a:pPr fontAlgn="base"/>
            <a:endParaRPr lang="en-GB" dirty="0">
              <a:solidFill>
                <a:srgbClr val="003087"/>
              </a:solidFill>
              <a:latin typeface="Arial" panose="020B0604020202020204" pitchFamily="34" charset="0"/>
              <a:cs typeface="Arial" panose="020B0604020202020204" pitchFamily="34" charset="0"/>
            </a:endParaRPr>
          </a:p>
          <a:p>
            <a:pPr fontAlgn="base"/>
            <a:endParaRPr lang="en-GB" dirty="0">
              <a:solidFill>
                <a:srgbClr val="003087"/>
              </a:solidFill>
              <a:latin typeface="Arial" panose="020B0604020202020204" pitchFamily="34" charset="0"/>
              <a:cs typeface="Arial" panose="020B0604020202020204" pitchFamily="34" charset="0"/>
            </a:endParaRPr>
          </a:p>
        </p:txBody>
      </p:sp>
      <p:sp>
        <p:nvSpPr>
          <p:cNvPr id="6" name="Rectangle 5"/>
          <p:cNvSpPr/>
          <p:nvPr/>
        </p:nvSpPr>
        <p:spPr>
          <a:xfrm>
            <a:off x="0" y="32705"/>
            <a:ext cx="9772516" cy="830997"/>
          </a:xfrm>
          <a:prstGeom prst="rect">
            <a:avLst/>
          </a:prstGeom>
        </p:spPr>
        <p:txBody>
          <a:bodyPr wrap="square">
            <a:spAutoFit/>
          </a:bodyPr>
          <a:lstStyle/>
          <a:p>
            <a:pPr lvl="0" algn="ctr"/>
            <a:r>
              <a:rPr lang="en-GB" sz="2400" b="1" dirty="0">
                <a:solidFill>
                  <a:srgbClr val="003087"/>
                </a:solidFill>
                <a:latin typeface="Arial" panose="020B0604020202020204" pitchFamily="34" charset="0"/>
                <a:cs typeface="Arial" panose="020B0604020202020204" pitchFamily="34" charset="0"/>
              </a:rPr>
              <a:t>5.30 pm</a:t>
            </a:r>
          </a:p>
          <a:p>
            <a:pPr lvl="0" algn="ctr"/>
            <a:r>
              <a:rPr lang="en-GB" sz="2400" b="1" dirty="0">
                <a:solidFill>
                  <a:srgbClr val="003087"/>
                </a:solidFill>
                <a:latin typeface="Arial" panose="020B0604020202020204" pitchFamily="34" charset="0"/>
                <a:cs typeface="Arial" panose="020B0604020202020204" pitchFamily="34" charset="0"/>
              </a:rPr>
              <a:t>(15 </a:t>
            </a:r>
            <a:r>
              <a:rPr lang="en-GB" sz="2400" b="1" dirty="0" err="1">
                <a:solidFill>
                  <a:srgbClr val="003087"/>
                </a:solidFill>
                <a:latin typeface="Arial" panose="020B0604020202020204" pitchFamily="34" charset="0"/>
                <a:cs typeface="Arial" panose="020B0604020202020204" pitchFamily="34" charset="0"/>
              </a:rPr>
              <a:t>mins</a:t>
            </a:r>
            <a:r>
              <a:rPr lang="en-GB" sz="2400" b="1" dirty="0">
                <a:solidFill>
                  <a:srgbClr val="003087"/>
                </a:solidFill>
                <a:latin typeface="Arial" panose="020B0604020202020204" pitchFamily="34" charset="0"/>
                <a:cs typeface="Arial" panose="020B0604020202020204" pitchFamily="34" charset="0"/>
              </a:rPr>
              <a:t>)</a:t>
            </a:r>
          </a:p>
        </p:txBody>
      </p:sp>
      <p:sp>
        <p:nvSpPr>
          <p:cNvPr id="2" name="Title 1">
            <a:extLst>
              <a:ext uri="{FF2B5EF4-FFF2-40B4-BE49-F238E27FC236}">
                <a16:creationId xmlns:a16="http://schemas.microsoft.com/office/drawing/2014/main" id="{FFD6FBE9-D14A-4584-9D17-92CAE775AF8C}"/>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7</a:t>
            </a:r>
            <a:endParaRPr lang="en-GB" dirty="0"/>
          </a:p>
        </p:txBody>
      </p:sp>
    </p:spTree>
    <p:extLst>
      <p:ext uri="{BB962C8B-B14F-4D97-AF65-F5344CB8AC3E}">
        <p14:creationId xmlns:p14="http://schemas.microsoft.com/office/powerpoint/2010/main" val="206341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Have your say. Patient Participation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521" y="5472023"/>
            <a:ext cx="3991606" cy="127383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321317" y="282502"/>
            <a:ext cx="7234609" cy="523220"/>
          </a:xfrm>
          <a:prstGeom prst="rect">
            <a:avLst/>
          </a:prstGeom>
        </p:spPr>
        <p:txBody>
          <a:bodyPr wrap="none">
            <a:spAutoFit/>
          </a:bodyPr>
          <a:lstStyle/>
          <a:p>
            <a:pPr algn="ctr"/>
            <a:r>
              <a:rPr lang="en-GB" sz="2800" dirty="0">
                <a:solidFill>
                  <a:srgbClr val="003087"/>
                </a:solidFill>
                <a:latin typeface="Arial" panose="020B0604020202020204" pitchFamily="34" charset="0"/>
                <a:ea typeface="Arial" panose="020B0604020202020204" pitchFamily="34" charset="0"/>
              </a:rPr>
              <a:t>GP patient survey results 2021 – Continued </a:t>
            </a:r>
            <a:endParaRPr lang="en-GB" sz="2800" dirty="0">
              <a:solidFill>
                <a:srgbClr val="003087"/>
              </a:solidFill>
            </a:endParaRPr>
          </a:p>
        </p:txBody>
      </p:sp>
      <p:pic>
        <p:nvPicPr>
          <p:cNvPr id="7" name="Picture 6" descr="GP patient survey results 2021"/>
          <p:cNvPicPr/>
          <p:nvPr/>
        </p:nvPicPr>
        <p:blipFill rotWithShape="1">
          <a:blip r:embed="rId4"/>
          <a:srcRect l="12460" t="40027" r="76198" b="24503"/>
          <a:stretch/>
        </p:blipFill>
        <p:spPr bwMode="auto">
          <a:xfrm>
            <a:off x="429328" y="1223126"/>
            <a:ext cx="4608498" cy="4021734"/>
          </a:xfrm>
          <a:prstGeom prst="rect">
            <a:avLst/>
          </a:prstGeom>
          <a:ln>
            <a:noFill/>
          </a:ln>
          <a:extLst>
            <a:ext uri="{53640926-AAD7-44D8-BBD7-CCE9431645EC}">
              <a14:shadowObscured xmlns:a14="http://schemas.microsoft.com/office/drawing/2010/main"/>
            </a:ext>
          </a:extLst>
        </p:spPr>
      </p:pic>
      <p:pic>
        <p:nvPicPr>
          <p:cNvPr id="10" name="Picture 9" descr="GP patient survey results 2021"/>
          <p:cNvPicPr/>
          <p:nvPr/>
        </p:nvPicPr>
        <p:blipFill rotWithShape="1">
          <a:blip r:embed="rId4"/>
          <a:srcRect l="25291" t="35670" r="62941" b="30086"/>
          <a:stretch/>
        </p:blipFill>
        <p:spPr bwMode="auto">
          <a:xfrm>
            <a:off x="5331124" y="805722"/>
            <a:ext cx="3972870" cy="3625379"/>
          </a:xfrm>
          <a:prstGeom prst="rect">
            <a:avLst/>
          </a:prstGeom>
          <a:ln>
            <a:noFill/>
          </a:ln>
          <a:extLst>
            <a:ext uri="{53640926-AAD7-44D8-BBD7-CCE9431645EC}">
              <a14:shadowObscured xmlns:a14="http://schemas.microsoft.com/office/drawing/2010/main"/>
            </a:ext>
          </a:extLst>
        </p:spPr>
      </p:pic>
      <p:pic>
        <p:nvPicPr>
          <p:cNvPr id="11" name="Picture 10" descr="GP patient survey results 2021"/>
          <p:cNvPicPr/>
          <p:nvPr/>
        </p:nvPicPr>
        <p:blipFill rotWithShape="1">
          <a:blip r:embed="rId4"/>
          <a:srcRect l="12984" t="88973" r="65036" b="4293"/>
          <a:stretch/>
        </p:blipFill>
        <p:spPr bwMode="auto">
          <a:xfrm>
            <a:off x="4938621" y="4658264"/>
            <a:ext cx="4816526" cy="768138"/>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1AC9774D-18D0-4139-9EC6-8C67C5FD5070}"/>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8</a:t>
            </a:r>
            <a:endParaRPr lang="en-GB" dirty="0"/>
          </a:p>
        </p:txBody>
      </p:sp>
    </p:spTree>
    <p:extLst>
      <p:ext uri="{BB962C8B-B14F-4D97-AF65-F5344CB8AC3E}">
        <p14:creationId xmlns:p14="http://schemas.microsoft.com/office/powerpoint/2010/main" val="2739286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21317" y="282502"/>
            <a:ext cx="7234609" cy="523220"/>
          </a:xfrm>
          <a:prstGeom prst="rect">
            <a:avLst/>
          </a:prstGeom>
        </p:spPr>
        <p:txBody>
          <a:bodyPr wrap="none">
            <a:spAutoFit/>
          </a:bodyPr>
          <a:lstStyle/>
          <a:p>
            <a:pPr algn="ctr"/>
            <a:r>
              <a:rPr lang="en-GB" sz="2800" dirty="0">
                <a:solidFill>
                  <a:srgbClr val="003087"/>
                </a:solidFill>
                <a:latin typeface="Arial" panose="020B0604020202020204" pitchFamily="34" charset="0"/>
                <a:ea typeface="Arial" panose="020B0604020202020204" pitchFamily="34" charset="0"/>
              </a:rPr>
              <a:t>GP patient survey results 2021 – Continued </a:t>
            </a:r>
            <a:endParaRPr lang="en-GB" sz="2800" dirty="0">
              <a:solidFill>
                <a:srgbClr val="003087"/>
              </a:solidFill>
            </a:endParaRPr>
          </a:p>
        </p:txBody>
      </p:sp>
      <p:sp>
        <p:nvSpPr>
          <p:cNvPr id="2" name="TextBox 1"/>
          <p:cNvSpPr txBox="1"/>
          <p:nvPr/>
        </p:nvSpPr>
        <p:spPr>
          <a:xfrm>
            <a:off x="-1" y="923026"/>
            <a:ext cx="9906001" cy="369332"/>
          </a:xfrm>
          <a:prstGeom prst="rect">
            <a:avLst/>
          </a:prstGeom>
          <a:noFill/>
        </p:spPr>
        <p:txBody>
          <a:bodyPr wrap="square" rtlCol="0">
            <a:spAutoFit/>
          </a:bodyPr>
          <a:lstStyle/>
          <a:p>
            <a:r>
              <a:rPr lang="en-GB" dirty="0">
                <a:solidFill>
                  <a:srgbClr val="003087"/>
                </a:solidFill>
                <a:latin typeface="Arial" panose="020B0604020202020204" pitchFamily="34" charset="0"/>
                <a:cs typeface="Arial" panose="020B0604020202020204" pitchFamily="34" charset="0"/>
              </a:rPr>
              <a:t>Local GP Services </a:t>
            </a:r>
          </a:p>
        </p:txBody>
      </p:sp>
      <p:pic>
        <p:nvPicPr>
          <p:cNvPr id="9" name="Picture 8" descr="GP patient survey results 2021"/>
          <p:cNvPicPr/>
          <p:nvPr/>
        </p:nvPicPr>
        <p:blipFill rotWithShape="1">
          <a:blip r:embed="rId3"/>
          <a:srcRect l="12402" t="42716" r="62780" b="10992"/>
          <a:stretch/>
        </p:blipFill>
        <p:spPr bwMode="auto">
          <a:xfrm>
            <a:off x="77638" y="1292358"/>
            <a:ext cx="9492573" cy="5496631"/>
          </a:xfrm>
          <a:prstGeom prst="rect">
            <a:avLst/>
          </a:prstGeom>
          <a:ln>
            <a:noFill/>
          </a:ln>
          <a:extLst>
            <a:ext uri="{53640926-AAD7-44D8-BBD7-CCE9431645EC}">
              <a14:shadowObscured xmlns:a14="http://schemas.microsoft.com/office/drawing/2010/main"/>
            </a:ext>
          </a:extLst>
        </p:spPr>
      </p:pic>
      <p:sp>
        <p:nvSpPr>
          <p:cNvPr id="3" name="Rectangle 2">
            <a:extLst>
              <a:ext uri="{C183D7F6-B498-43B3-948B-1728B52AA6E4}">
                <adec:decorative xmlns:adec="http://schemas.microsoft.com/office/drawing/2017/decorative" val="1"/>
              </a:ext>
            </a:extLst>
          </p:cNvPr>
          <p:cNvSpPr/>
          <p:nvPr/>
        </p:nvSpPr>
        <p:spPr>
          <a:xfrm>
            <a:off x="2518913" y="1292358"/>
            <a:ext cx="2251495" cy="494454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56416B74-B218-47B3-A914-E95335D90407}"/>
              </a:ext>
            </a:extLst>
          </p:cNvPr>
          <p:cNvSpPr>
            <a:spLocks noGrp="1"/>
          </p:cNvSpPr>
          <p:nvPr>
            <p:ph type="title"/>
          </p:nvPr>
        </p:nvSpPr>
        <p:spPr>
          <a:xfrm>
            <a:off x="681038" y="-1325563"/>
            <a:ext cx="8543925" cy="1325563"/>
          </a:xfrm>
        </p:spPr>
        <p:txBody>
          <a:bodyPr vert="horz" lIns="91440" tIns="45720" rIns="91440" bIns="45720" rtlCol="0" anchor="b">
            <a:normAutofit/>
          </a:bodyPr>
          <a:lstStyle/>
          <a:p>
            <a:r>
              <a:rPr lang="en-US" dirty="0"/>
              <a:t>Slide 9</a:t>
            </a:r>
            <a:endParaRPr lang="en-GB" dirty="0"/>
          </a:p>
        </p:txBody>
      </p:sp>
    </p:spTree>
    <p:extLst>
      <p:ext uri="{BB962C8B-B14F-4D97-AF65-F5344CB8AC3E}">
        <p14:creationId xmlns:p14="http://schemas.microsoft.com/office/powerpoint/2010/main" val="27347888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3704</TotalTime>
  <Words>873</Words>
  <Application>Microsoft Office PowerPoint</Application>
  <PresentationFormat>A4 Paper (210x297 mm)</PresentationFormat>
  <Paragraphs>224</Paragraphs>
  <Slides>36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Arial Black</vt:lpstr>
      <vt:lpstr>Calibri</vt:lpstr>
      <vt:lpstr>Calibri Light</vt:lpstr>
      <vt:lpstr>Tahoma</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Noble Adam (05Y) Walsall CCG</dc:creator>
  <cp:lastModifiedBy>Katy Morson</cp:lastModifiedBy>
  <cp:revision>61</cp:revision>
  <cp:lastPrinted>2021-10-27T10:32:29Z</cp:lastPrinted>
  <dcterms:created xsi:type="dcterms:W3CDTF">2021-09-02T11:34:54Z</dcterms:created>
  <dcterms:modified xsi:type="dcterms:W3CDTF">2022-01-06T15:09:27Z</dcterms:modified>
</cp:coreProperties>
</file>